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275" r:id="rId3"/>
    <p:sldId id="256" r:id="rId4"/>
    <p:sldId id="258" r:id="rId5"/>
    <p:sldId id="263" r:id="rId6"/>
    <p:sldId id="259" r:id="rId7"/>
    <p:sldId id="261" r:id="rId8"/>
    <p:sldId id="262" r:id="rId9"/>
    <p:sldId id="264" r:id="rId10"/>
    <p:sldId id="277" r:id="rId11"/>
    <p:sldId id="278" r:id="rId12"/>
    <p:sldId id="257" r:id="rId13"/>
    <p:sldId id="269" r:id="rId14"/>
    <p:sldId id="273" r:id="rId15"/>
    <p:sldId id="276" r:id="rId16"/>
    <p:sldId id="274"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43" autoAdjust="0"/>
  </p:normalViewPr>
  <p:slideViewPr>
    <p:cSldViewPr>
      <p:cViewPr>
        <p:scale>
          <a:sx n="140" d="100"/>
          <a:sy n="140" d="100"/>
        </p:scale>
        <p:origin x="-804" y="17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79721-0222-446A-819F-6F27ACF404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960E0A3C-E7DA-4481-8BBA-7C304C7979E0}">
      <dgm:prSet phldrT="[Text]" custT="1"/>
      <dgm:spPr>
        <a:solidFill>
          <a:srgbClr val="002060"/>
        </a:solidFill>
      </dgm:spPr>
      <dgm:t>
        <a:bodyPr/>
        <a:lstStyle/>
        <a:p>
          <a:r>
            <a:rPr lang="en-US" sz="1600" b="1" dirty="0" smtClean="0"/>
            <a:t>Cementitious systems</a:t>
          </a:r>
          <a:endParaRPr lang="en-US" sz="1600" b="1" dirty="0"/>
        </a:p>
      </dgm:t>
    </dgm:pt>
    <dgm:pt modelId="{5DB1D037-8E55-4B1C-A4A3-00A94814EA4F}" type="parTrans" cxnId="{DEEE5630-6C9C-4295-B37A-4189D1EECC00}">
      <dgm:prSet/>
      <dgm:spPr/>
      <dgm:t>
        <a:bodyPr/>
        <a:lstStyle/>
        <a:p>
          <a:endParaRPr lang="en-US"/>
        </a:p>
      </dgm:t>
    </dgm:pt>
    <dgm:pt modelId="{1E60C9D3-D62E-471E-839F-5489B9DB7B54}" type="sibTrans" cxnId="{DEEE5630-6C9C-4295-B37A-4189D1EECC00}">
      <dgm:prSet/>
      <dgm:spPr/>
      <dgm:t>
        <a:bodyPr/>
        <a:lstStyle/>
        <a:p>
          <a:endParaRPr lang="en-US"/>
        </a:p>
      </dgm:t>
    </dgm:pt>
    <dgm:pt modelId="{9130229D-C526-4FBA-BBCD-D078D5AD1CDB}">
      <dgm:prSet phldrT="[Text]" custT="1"/>
      <dgm:spPr>
        <a:solidFill>
          <a:srgbClr val="7030A0"/>
        </a:solidFill>
      </dgm:spPr>
      <dgm:t>
        <a:bodyPr/>
        <a:lstStyle/>
        <a:p>
          <a:r>
            <a:rPr lang="en-US" sz="1600" b="1" dirty="0" smtClean="0"/>
            <a:t>Cement binders</a:t>
          </a:r>
          <a:endParaRPr lang="en-US" sz="1600" b="1" dirty="0"/>
        </a:p>
      </dgm:t>
    </dgm:pt>
    <dgm:pt modelId="{09D64612-9E50-447D-BD9E-9E6A4CFF85DA}" type="parTrans" cxnId="{49B5D7E8-B0F3-4DCC-BB38-DEA4A7E5A3C6}">
      <dgm:prSet/>
      <dgm:spPr/>
      <dgm:t>
        <a:bodyPr/>
        <a:lstStyle/>
        <a:p>
          <a:endParaRPr lang="en-US"/>
        </a:p>
      </dgm:t>
    </dgm:pt>
    <dgm:pt modelId="{ED14FA15-EA6B-4FE1-93D8-FE588CBCF536}" type="sibTrans" cxnId="{49B5D7E8-B0F3-4DCC-BB38-DEA4A7E5A3C6}">
      <dgm:prSet/>
      <dgm:spPr/>
      <dgm:t>
        <a:bodyPr/>
        <a:lstStyle/>
        <a:p>
          <a:endParaRPr lang="en-US"/>
        </a:p>
      </dgm:t>
    </dgm:pt>
    <dgm:pt modelId="{522FA42E-273E-48D4-B712-7D602EEB4411}">
      <dgm:prSet phldrT="[Text]" custT="1"/>
      <dgm:spPr>
        <a:solidFill>
          <a:srgbClr val="7030A0"/>
        </a:solidFill>
      </dgm:spPr>
      <dgm:t>
        <a:bodyPr/>
        <a:lstStyle/>
        <a:p>
          <a:r>
            <a:rPr lang="en-US" sz="1100" b="1" dirty="0" smtClean="0"/>
            <a:t>Calcium </a:t>
          </a:r>
          <a:r>
            <a:rPr lang="en-US" sz="1100" b="1" dirty="0" err="1" smtClean="0"/>
            <a:t>aluminate</a:t>
          </a:r>
          <a:r>
            <a:rPr lang="en-US" sz="1100" b="1" dirty="0" smtClean="0"/>
            <a:t> cement (CAC)</a:t>
          </a:r>
          <a:endParaRPr lang="en-US" sz="1100" b="1" dirty="0"/>
        </a:p>
      </dgm:t>
    </dgm:pt>
    <dgm:pt modelId="{4832A7AE-9EA8-4F93-BB5D-1F00CF9DEC91}" type="parTrans" cxnId="{B81BD379-8411-4CD5-AE8B-6B0847D3C79C}">
      <dgm:prSet/>
      <dgm:spPr/>
      <dgm:t>
        <a:bodyPr/>
        <a:lstStyle/>
        <a:p>
          <a:endParaRPr lang="en-US"/>
        </a:p>
      </dgm:t>
    </dgm:pt>
    <dgm:pt modelId="{47F6A77F-E101-4DCF-8328-BBA50F673661}" type="sibTrans" cxnId="{B81BD379-8411-4CD5-AE8B-6B0847D3C79C}">
      <dgm:prSet/>
      <dgm:spPr/>
      <dgm:t>
        <a:bodyPr/>
        <a:lstStyle/>
        <a:p>
          <a:endParaRPr lang="en-US"/>
        </a:p>
      </dgm:t>
    </dgm:pt>
    <dgm:pt modelId="{3BB57890-B7BA-404B-8BDF-A95CC5F829B6}">
      <dgm:prSet phldrT="[Text]" custT="1"/>
      <dgm:spPr>
        <a:solidFill>
          <a:srgbClr val="7030A0"/>
        </a:solidFill>
      </dgm:spPr>
      <dgm:t>
        <a:bodyPr/>
        <a:lstStyle/>
        <a:p>
          <a:r>
            <a:rPr lang="en-US" sz="1100" b="1" dirty="0" smtClean="0"/>
            <a:t>Ordinary Portland cement (OPC)</a:t>
          </a:r>
          <a:endParaRPr lang="en-US" sz="1100" b="1" dirty="0"/>
        </a:p>
      </dgm:t>
    </dgm:pt>
    <dgm:pt modelId="{BA6A37C7-3955-4DBD-B119-F01D85654A93}" type="parTrans" cxnId="{71CFBE4F-D0B4-43DD-861D-672836D6D998}">
      <dgm:prSet/>
      <dgm:spPr/>
      <dgm:t>
        <a:bodyPr/>
        <a:lstStyle/>
        <a:p>
          <a:endParaRPr lang="en-US"/>
        </a:p>
      </dgm:t>
    </dgm:pt>
    <dgm:pt modelId="{5E2144CD-59F0-42F1-8B61-D026C14BB2DC}" type="sibTrans" cxnId="{71CFBE4F-D0B4-43DD-861D-672836D6D998}">
      <dgm:prSet/>
      <dgm:spPr/>
      <dgm:t>
        <a:bodyPr/>
        <a:lstStyle/>
        <a:p>
          <a:endParaRPr lang="en-US"/>
        </a:p>
      </dgm:t>
    </dgm:pt>
    <dgm:pt modelId="{6C6D215C-EDA3-480C-9866-AD8AAE48E15A}">
      <dgm:prSet phldrT="[Text]" custT="1"/>
      <dgm:spPr>
        <a:solidFill>
          <a:srgbClr val="006600"/>
        </a:solidFill>
      </dgm:spPr>
      <dgm:t>
        <a:bodyPr/>
        <a:lstStyle/>
        <a:p>
          <a:r>
            <a:rPr lang="en-US" sz="1600" b="1" dirty="0" err="1" smtClean="0"/>
            <a:t>Pozzolan</a:t>
          </a:r>
          <a:endParaRPr lang="en-US" sz="1600" b="1" dirty="0"/>
        </a:p>
      </dgm:t>
    </dgm:pt>
    <dgm:pt modelId="{B92C2C50-3479-4DDA-9C26-602F99F02106}" type="parTrans" cxnId="{F6EDADDD-0996-4296-992D-D80AA4087FC0}">
      <dgm:prSet/>
      <dgm:spPr/>
      <dgm:t>
        <a:bodyPr/>
        <a:lstStyle/>
        <a:p>
          <a:endParaRPr lang="en-US" dirty="0"/>
        </a:p>
      </dgm:t>
    </dgm:pt>
    <dgm:pt modelId="{F0A4EB9B-ED15-48F4-B38C-30E32E6772BD}" type="sibTrans" cxnId="{F6EDADDD-0996-4296-992D-D80AA4087FC0}">
      <dgm:prSet/>
      <dgm:spPr/>
      <dgm:t>
        <a:bodyPr/>
        <a:lstStyle/>
        <a:p>
          <a:endParaRPr lang="en-US"/>
        </a:p>
      </dgm:t>
    </dgm:pt>
    <dgm:pt modelId="{C80C51A1-8E71-4FFE-A4A8-1174E4A622D7}">
      <dgm:prSet custT="1"/>
      <dgm:spPr>
        <a:solidFill>
          <a:srgbClr val="0070C0"/>
        </a:solidFill>
      </dgm:spPr>
      <dgm:t>
        <a:bodyPr/>
        <a:lstStyle/>
        <a:p>
          <a:r>
            <a:rPr lang="en-US" sz="1400" dirty="0" smtClean="0"/>
            <a:t> Ferrierite (</a:t>
          </a:r>
          <a:r>
            <a:rPr lang="en-US" sz="1400" dirty="0" err="1" smtClean="0"/>
            <a:t>Ferr</a:t>
          </a:r>
          <a:r>
            <a:rPr lang="en-US" sz="1400" dirty="0" smtClean="0"/>
            <a:t>, </a:t>
          </a:r>
          <a:r>
            <a:rPr lang="en-US" sz="1200" dirty="0" smtClean="0"/>
            <a:t>zeolite 2</a:t>
          </a:r>
          <a:r>
            <a:rPr lang="en-US" sz="1400" dirty="0" smtClean="0"/>
            <a:t>)</a:t>
          </a:r>
          <a:endParaRPr lang="en-US" sz="1400" dirty="0"/>
        </a:p>
      </dgm:t>
    </dgm:pt>
    <dgm:pt modelId="{EBDDD1DD-A0B2-4A24-A270-89C41AACC9B2}" type="parTrans" cxnId="{57FE32F5-4FCB-4B08-98D3-271541AB63D2}">
      <dgm:prSet/>
      <dgm:spPr/>
      <dgm:t>
        <a:bodyPr/>
        <a:lstStyle/>
        <a:p>
          <a:endParaRPr lang="en-US"/>
        </a:p>
      </dgm:t>
    </dgm:pt>
    <dgm:pt modelId="{4E9B31B1-685C-49FD-BB31-8E4E727736D8}" type="sibTrans" cxnId="{57FE32F5-4FCB-4B08-98D3-271541AB63D2}">
      <dgm:prSet/>
      <dgm:spPr/>
      <dgm:t>
        <a:bodyPr/>
        <a:lstStyle/>
        <a:p>
          <a:endParaRPr lang="en-US"/>
        </a:p>
      </dgm:t>
    </dgm:pt>
    <dgm:pt modelId="{AB9CBF47-341B-4C2F-B299-C1594877F595}">
      <dgm:prSet/>
      <dgm:spPr>
        <a:solidFill>
          <a:srgbClr val="CC6600"/>
        </a:solidFill>
      </dgm:spPr>
      <dgm:t>
        <a:bodyPr/>
        <a:lstStyle/>
        <a:p>
          <a:r>
            <a:rPr lang="en-US" b="1" dirty="0" smtClean="0"/>
            <a:t>Fly ash F (FAF) and C (FAC)</a:t>
          </a:r>
          <a:endParaRPr lang="en-US" b="1" dirty="0"/>
        </a:p>
      </dgm:t>
    </dgm:pt>
    <dgm:pt modelId="{306B4097-B9DD-4DCB-B347-1DFC976C0223}" type="parTrans" cxnId="{3C87C2B4-776B-4FCF-80E7-DCB93C416C6F}">
      <dgm:prSet/>
      <dgm:spPr/>
      <dgm:t>
        <a:bodyPr/>
        <a:lstStyle/>
        <a:p>
          <a:endParaRPr lang="en-US"/>
        </a:p>
      </dgm:t>
    </dgm:pt>
    <dgm:pt modelId="{3B238777-04AB-401F-940A-CF4A970121FB}" type="sibTrans" cxnId="{3C87C2B4-776B-4FCF-80E7-DCB93C416C6F}">
      <dgm:prSet/>
      <dgm:spPr/>
      <dgm:t>
        <a:bodyPr/>
        <a:lstStyle/>
        <a:p>
          <a:endParaRPr lang="en-US"/>
        </a:p>
      </dgm:t>
    </dgm:pt>
    <dgm:pt modelId="{FEBF0454-2878-466B-AC08-7C774FCE296F}">
      <dgm:prSet custT="1"/>
      <dgm:spPr>
        <a:solidFill>
          <a:srgbClr val="006600"/>
        </a:solidFill>
      </dgm:spPr>
      <dgm:t>
        <a:bodyPr/>
        <a:lstStyle/>
        <a:p>
          <a:r>
            <a:rPr lang="en-US" sz="1400" dirty="0" smtClean="0"/>
            <a:t>Natural</a:t>
          </a:r>
          <a:endParaRPr lang="en-US" sz="1400" dirty="0"/>
        </a:p>
      </dgm:t>
    </dgm:pt>
    <dgm:pt modelId="{AB823D56-6C9B-4B82-B7D4-B95BAC71C02E}" type="parTrans" cxnId="{0EA36CBF-7451-4600-A05B-12829D11FE3B}">
      <dgm:prSet/>
      <dgm:spPr/>
      <dgm:t>
        <a:bodyPr/>
        <a:lstStyle/>
        <a:p>
          <a:endParaRPr lang="en-US"/>
        </a:p>
      </dgm:t>
    </dgm:pt>
    <dgm:pt modelId="{DCC8D498-92BC-413F-B47B-274DA87777A2}" type="sibTrans" cxnId="{0EA36CBF-7451-4600-A05B-12829D11FE3B}">
      <dgm:prSet/>
      <dgm:spPr/>
      <dgm:t>
        <a:bodyPr/>
        <a:lstStyle/>
        <a:p>
          <a:endParaRPr lang="en-US"/>
        </a:p>
      </dgm:t>
    </dgm:pt>
    <dgm:pt modelId="{7667CB35-413B-4428-A0F4-C18B3335D7CC}">
      <dgm:prSet custT="1"/>
      <dgm:spPr>
        <a:solidFill>
          <a:srgbClr val="C00000"/>
        </a:solidFill>
      </dgm:spPr>
      <dgm:t>
        <a:bodyPr/>
        <a:lstStyle/>
        <a:p>
          <a:r>
            <a:rPr lang="en-US" sz="1400" dirty="0" err="1" smtClean="0"/>
            <a:t>Metakaoline</a:t>
          </a:r>
          <a:endParaRPr lang="en-US" sz="1400" dirty="0"/>
        </a:p>
      </dgm:t>
    </dgm:pt>
    <dgm:pt modelId="{6BA978A8-46F6-474A-8E04-DB324CC3BF80}" type="parTrans" cxnId="{5C61BD10-0F65-41BE-8673-83616D409F2D}">
      <dgm:prSet/>
      <dgm:spPr/>
      <dgm:t>
        <a:bodyPr/>
        <a:lstStyle/>
        <a:p>
          <a:endParaRPr lang="en-US"/>
        </a:p>
      </dgm:t>
    </dgm:pt>
    <dgm:pt modelId="{D4D9B8FD-9928-44D9-8F23-8723A8540F02}" type="sibTrans" cxnId="{5C61BD10-0F65-41BE-8673-83616D409F2D}">
      <dgm:prSet/>
      <dgm:spPr/>
      <dgm:t>
        <a:bodyPr/>
        <a:lstStyle/>
        <a:p>
          <a:endParaRPr lang="en-US"/>
        </a:p>
      </dgm:t>
    </dgm:pt>
    <dgm:pt modelId="{1763FF7D-7F98-45EE-BF47-2F400A0786FB}">
      <dgm:prSet/>
      <dgm:spPr>
        <a:solidFill>
          <a:srgbClr val="CC6600"/>
        </a:solidFill>
      </dgm:spPr>
      <dgm:t>
        <a:bodyPr/>
        <a:lstStyle/>
        <a:p>
          <a:r>
            <a:rPr lang="en-US" b="1" dirty="0" smtClean="0"/>
            <a:t>Ground granulated blast furnace slag (GBFS)   </a:t>
          </a:r>
          <a:endParaRPr lang="en-US" b="1" dirty="0"/>
        </a:p>
      </dgm:t>
    </dgm:pt>
    <dgm:pt modelId="{3819BF72-FA54-4D90-9EE2-5A0FC8674EF3}" type="parTrans" cxnId="{B35690C8-F6E4-4846-A02C-62CDAD45F995}">
      <dgm:prSet/>
      <dgm:spPr/>
      <dgm:t>
        <a:bodyPr/>
        <a:lstStyle/>
        <a:p>
          <a:endParaRPr lang="en-US"/>
        </a:p>
      </dgm:t>
    </dgm:pt>
    <dgm:pt modelId="{2ED2A19A-A8BC-4296-B2B1-EC7A5A22B39E}" type="sibTrans" cxnId="{B35690C8-F6E4-4846-A02C-62CDAD45F995}">
      <dgm:prSet/>
      <dgm:spPr/>
      <dgm:t>
        <a:bodyPr/>
        <a:lstStyle/>
        <a:p>
          <a:endParaRPr lang="en-US"/>
        </a:p>
      </dgm:t>
    </dgm:pt>
    <dgm:pt modelId="{547EFD8B-0E88-4B7C-8197-9C9D300875C4}">
      <dgm:prSet custT="1"/>
      <dgm:spPr>
        <a:solidFill>
          <a:srgbClr val="CC6600"/>
        </a:solidFill>
      </dgm:spPr>
      <dgm:t>
        <a:bodyPr/>
        <a:lstStyle/>
        <a:p>
          <a:r>
            <a:rPr lang="en-US" sz="1400" dirty="0" smtClean="0"/>
            <a:t>Industrial by-products</a:t>
          </a:r>
          <a:endParaRPr lang="en-US" sz="1400" dirty="0"/>
        </a:p>
      </dgm:t>
    </dgm:pt>
    <dgm:pt modelId="{40561A2C-03A1-4E21-B531-28A1A087C359}" type="sibTrans" cxnId="{12981A0B-0E60-4B60-9999-3185B944993E}">
      <dgm:prSet/>
      <dgm:spPr/>
      <dgm:t>
        <a:bodyPr/>
        <a:lstStyle/>
        <a:p>
          <a:endParaRPr lang="en-US"/>
        </a:p>
      </dgm:t>
    </dgm:pt>
    <dgm:pt modelId="{2F90BB6B-5378-4145-93F4-4E6DA42C4137}" type="parTrans" cxnId="{12981A0B-0E60-4B60-9999-3185B944993E}">
      <dgm:prSet/>
      <dgm:spPr/>
      <dgm:t>
        <a:bodyPr/>
        <a:lstStyle/>
        <a:p>
          <a:endParaRPr lang="en-US"/>
        </a:p>
      </dgm:t>
    </dgm:pt>
    <dgm:pt modelId="{B5A3D0FD-A47B-4519-9AA3-950408483419}">
      <dgm:prSet custT="1"/>
      <dgm:spPr>
        <a:solidFill>
          <a:srgbClr val="0070C0"/>
        </a:solidFill>
      </dgm:spPr>
      <dgm:t>
        <a:bodyPr/>
        <a:lstStyle/>
        <a:p>
          <a:r>
            <a:rPr lang="en-US" sz="1400" dirty="0" err="1" smtClean="0"/>
            <a:t>Zeolite</a:t>
          </a:r>
          <a:endParaRPr lang="en-US" sz="1400" dirty="0"/>
        </a:p>
      </dgm:t>
    </dgm:pt>
    <dgm:pt modelId="{F9C8CD8A-36E5-4044-AFEC-6FCDFDEA1CE1}" type="parTrans" cxnId="{16C0BB8A-2DDA-4149-AEAC-76DB1C8B8CA1}">
      <dgm:prSet/>
      <dgm:spPr/>
      <dgm:t>
        <a:bodyPr/>
        <a:lstStyle/>
        <a:p>
          <a:endParaRPr lang="en-US"/>
        </a:p>
      </dgm:t>
    </dgm:pt>
    <dgm:pt modelId="{4FBF86D0-464F-48DD-A59B-CC55B8BFEAD4}" type="sibTrans" cxnId="{16C0BB8A-2DDA-4149-AEAC-76DB1C8B8CA1}">
      <dgm:prSet/>
      <dgm:spPr/>
      <dgm:t>
        <a:bodyPr/>
        <a:lstStyle/>
        <a:p>
          <a:endParaRPr lang="en-US"/>
        </a:p>
      </dgm:t>
    </dgm:pt>
    <dgm:pt modelId="{371A9054-442A-4EBC-81DB-FD4A5485CBEC}">
      <dgm:prSet custT="1"/>
      <dgm:spPr>
        <a:solidFill>
          <a:srgbClr val="0070C0"/>
        </a:solidFill>
      </dgm:spPr>
      <dgm:t>
        <a:bodyPr/>
        <a:lstStyle/>
        <a:p>
          <a:r>
            <a:rPr lang="en-US" sz="1400" dirty="0" err="1" smtClean="0"/>
            <a:t>Clinoptilolite</a:t>
          </a:r>
          <a:r>
            <a:rPr lang="en-US" sz="1400" dirty="0" smtClean="0"/>
            <a:t> (</a:t>
          </a:r>
          <a:r>
            <a:rPr lang="en-US" sz="1400" dirty="0" err="1" smtClean="0"/>
            <a:t>Clin</a:t>
          </a:r>
          <a:r>
            <a:rPr lang="en-US" sz="1400" dirty="0" smtClean="0"/>
            <a:t>, </a:t>
          </a:r>
          <a:r>
            <a:rPr lang="en-US" sz="1200" dirty="0" smtClean="0"/>
            <a:t>zeolite 1</a:t>
          </a:r>
          <a:r>
            <a:rPr lang="en-US" sz="1400" dirty="0" smtClean="0"/>
            <a:t>)</a:t>
          </a:r>
          <a:endParaRPr lang="en-US" sz="1400" dirty="0"/>
        </a:p>
      </dgm:t>
    </dgm:pt>
    <dgm:pt modelId="{7A2EA43A-58F6-4156-B90F-E5191B7B6673}" type="parTrans" cxnId="{F66F3751-5277-468C-BA6A-87C89439F366}">
      <dgm:prSet/>
      <dgm:spPr/>
      <dgm:t>
        <a:bodyPr/>
        <a:lstStyle/>
        <a:p>
          <a:endParaRPr lang="en-US"/>
        </a:p>
      </dgm:t>
    </dgm:pt>
    <dgm:pt modelId="{A9BFC741-D2D0-4875-99E8-A53BB5F9217B}" type="sibTrans" cxnId="{F66F3751-5277-468C-BA6A-87C89439F366}">
      <dgm:prSet/>
      <dgm:spPr/>
      <dgm:t>
        <a:bodyPr/>
        <a:lstStyle/>
        <a:p>
          <a:endParaRPr lang="en-US"/>
        </a:p>
      </dgm:t>
    </dgm:pt>
    <dgm:pt modelId="{CCF99F57-30F8-41FA-B390-760B968B1641}">
      <dgm:prSet custT="1"/>
      <dgm:spPr>
        <a:solidFill>
          <a:srgbClr val="C00000"/>
        </a:solidFill>
      </dgm:spPr>
      <dgm:t>
        <a:bodyPr/>
        <a:lstStyle/>
        <a:p>
          <a:r>
            <a:rPr lang="en-US" sz="1400" dirty="0" smtClean="0"/>
            <a:t>Clays</a:t>
          </a:r>
          <a:endParaRPr lang="en-US" sz="1400" dirty="0"/>
        </a:p>
      </dgm:t>
    </dgm:pt>
    <dgm:pt modelId="{C605C01D-2AFE-49F2-BD30-5D2404A2610A}" type="parTrans" cxnId="{A0F1396E-3521-4607-954E-205B1698559B}">
      <dgm:prSet/>
      <dgm:spPr/>
      <dgm:t>
        <a:bodyPr/>
        <a:lstStyle/>
        <a:p>
          <a:endParaRPr lang="en-US"/>
        </a:p>
      </dgm:t>
    </dgm:pt>
    <dgm:pt modelId="{0BAE50CC-E6F3-48CD-ACFB-6A07761B7F13}" type="sibTrans" cxnId="{A0F1396E-3521-4607-954E-205B1698559B}">
      <dgm:prSet/>
      <dgm:spPr/>
      <dgm:t>
        <a:bodyPr/>
        <a:lstStyle/>
        <a:p>
          <a:endParaRPr lang="en-US"/>
        </a:p>
      </dgm:t>
    </dgm:pt>
    <dgm:pt modelId="{DE0A7D3D-93B9-4CBB-84AB-0DAB09C9ED8D}">
      <dgm:prSet custT="1"/>
      <dgm:spPr>
        <a:solidFill>
          <a:srgbClr val="C00000"/>
        </a:solidFill>
      </dgm:spPr>
      <dgm:t>
        <a:bodyPr/>
        <a:lstStyle/>
        <a:p>
          <a:r>
            <a:rPr lang="en-US" sz="1400" dirty="0" err="1" smtClean="0"/>
            <a:t>Bentonite</a:t>
          </a:r>
          <a:endParaRPr lang="en-US" sz="1400" dirty="0"/>
        </a:p>
      </dgm:t>
    </dgm:pt>
    <dgm:pt modelId="{37077A6C-74DF-4C46-8F79-F3901540E4C9}" type="parTrans" cxnId="{995CE68A-3092-45F8-8C04-D8C0D3A49469}">
      <dgm:prSet/>
      <dgm:spPr/>
      <dgm:t>
        <a:bodyPr/>
        <a:lstStyle/>
        <a:p>
          <a:endParaRPr lang="en-US"/>
        </a:p>
      </dgm:t>
    </dgm:pt>
    <dgm:pt modelId="{8233F6E2-B753-4875-B350-9618B1444D4B}" type="sibTrans" cxnId="{995CE68A-3092-45F8-8C04-D8C0D3A49469}">
      <dgm:prSet/>
      <dgm:spPr/>
      <dgm:t>
        <a:bodyPr/>
        <a:lstStyle/>
        <a:p>
          <a:endParaRPr lang="en-US"/>
        </a:p>
      </dgm:t>
    </dgm:pt>
    <dgm:pt modelId="{077C447A-B0C9-4C68-AE48-33A20F95FF94}">
      <dgm:prSet custT="1"/>
      <dgm:spPr>
        <a:solidFill>
          <a:srgbClr val="C00000"/>
        </a:solidFill>
      </dgm:spPr>
      <dgm:t>
        <a:bodyPr/>
        <a:lstStyle/>
        <a:p>
          <a:r>
            <a:rPr lang="en-US" sz="1400" dirty="0" err="1" smtClean="0"/>
            <a:t>Montomorillonite</a:t>
          </a:r>
          <a:endParaRPr lang="en-US" sz="1400" dirty="0"/>
        </a:p>
      </dgm:t>
    </dgm:pt>
    <dgm:pt modelId="{F0299FBB-2096-4E57-A8F6-FE1D9660F84D}" type="parTrans" cxnId="{ACC04F5C-4894-4226-A3A6-5619A94EC7A0}">
      <dgm:prSet/>
      <dgm:spPr/>
      <dgm:t>
        <a:bodyPr/>
        <a:lstStyle/>
        <a:p>
          <a:endParaRPr lang="en-US"/>
        </a:p>
      </dgm:t>
    </dgm:pt>
    <dgm:pt modelId="{0638CFF7-CACD-4F53-84FF-52D7104265C6}" type="sibTrans" cxnId="{ACC04F5C-4894-4226-A3A6-5619A94EC7A0}">
      <dgm:prSet/>
      <dgm:spPr/>
      <dgm:t>
        <a:bodyPr/>
        <a:lstStyle/>
        <a:p>
          <a:endParaRPr lang="en-US"/>
        </a:p>
      </dgm:t>
    </dgm:pt>
    <dgm:pt modelId="{374072F0-F6FF-46CC-A600-205EA16C8B57}">
      <dgm:prSet custT="1"/>
      <dgm:spPr/>
      <dgm:t>
        <a:bodyPr/>
        <a:lstStyle/>
        <a:p>
          <a:r>
            <a:rPr lang="en-US" sz="1600" dirty="0" smtClean="0"/>
            <a:t>Additives</a:t>
          </a:r>
          <a:endParaRPr lang="en-US" sz="1600" dirty="0"/>
        </a:p>
      </dgm:t>
    </dgm:pt>
    <dgm:pt modelId="{B6EE2C5E-FC09-4D38-8A37-D02FA2B274B6}" type="sibTrans" cxnId="{7E9E9630-4396-45AC-99F0-3E863D676616}">
      <dgm:prSet/>
      <dgm:spPr/>
      <dgm:t>
        <a:bodyPr/>
        <a:lstStyle/>
        <a:p>
          <a:endParaRPr lang="en-US"/>
        </a:p>
      </dgm:t>
    </dgm:pt>
    <dgm:pt modelId="{95B74B42-DF7F-495E-8C78-DF5FFD2A2CB8}" type="parTrans" cxnId="{7E9E9630-4396-45AC-99F0-3E863D676616}">
      <dgm:prSet/>
      <dgm:spPr/>
      <dgm:t>
        <a:bodyPr/>
        <a:lstStyle/>
        <a:p>
          <a:endParaRPr lang="en-US"/>
        </a:p>
      </dgm:t>
    </dgm:pt>
    <dgm:pt modelId="{24C38F97-0E0B-47B9-BB73-F8EF88E63771}">
      <dgm:prSet custT="1"/>
      <dgm:spPr/>
      <dgm:t>
        <a:bodyPr/>
        <a:lstStyle/>
        <a:p>
          <a:r>
            <a:rPr lang="en-US" sz="1200" dirty="0" smtClean="0"/>
            <a:t>E-type Micro Glass Fiber (MGF)</a:t>
          </a:r>
          <a:endParaRPr lang="en-US" sz="1200" dirty="0"/>
        </a:p>
      </dgm:t>
    </dgm:pt>
    <dgm:pt modelId="{F9ACBD4E-E3F8-46DB-9291-1E1704190128}" type="parTrans" cxnId="{B656EA4E-7A0D-491B-97EA-92118507BC40}">
      <dgm:prSet/>
      <dgm:spPr/>
      <dgm:t>
        <a:bodyPr/>
        <a:lstStyle/>
        <a:p>
          <a:endParaRPr lang="en-US"/>
        </a:p>
      </dgm:t>
    </dgm:pt>
    <dgm:pt modelId="{D3C935E5-6A13-45F3-9CFD-D051CB9B5E3F}" type="sibTrans" cxnId="{B656EA4E-7A0D-491B-97EA-92118507BC40}">
      <dgm:prSet/>
      <dgm:spPr/>
      <dgm:t>
        <a:bodyPr/>
        <a:lstStyle/>
        <a:p>
          <a:endParaRPr lang="en-US"/>
        </a:p>
      </dgm:t>
    </dgm:pt>
    <dgm:pt modelId="{133D63DF-19C9-4D5C-8E77-EE6E4531147E}">
      <dgm:prSet custT="1"/>
      <dgm:spPr/>
      <dgm:t>
        <a:bodyPr/>
        <a:lstStyle/>
        <a:p>
          <a:r>
            <a:rPr lang="en-US" sz="1200" dirty="0" smtClean="0"/>
            <a:t>Retarder</a:t>
          </a:r>
          <a:endParaRPr lang="en-US" sz="1200" dirty="0"/>
        </a:p>
      </dgm:t>
    </dgm:pt>
    <dgm:pt modelId="{2D02C009-5766-4DC4-86E0-169F92E44852}" type="parTrans" cxnId="{B78AD1DF-875E-4D87-9F0A-87C236912B5B}">
      <dgm:prSet/>
      <dgm:spPr/>
      <dgm:t>
        <a:bodyPr/>
        <a:lstStyle/>
        <a:p>
          <a:endParaRPr lang="en-US"/>
        </a:p>
      </dgm:t>
    </dgm:pt>
    <dgm:pt modelId="{CD750D73-C9F8-4A85-8D33-B2D699EB7ABB}" type="sibTrans" cxnId="{B78AD1DF-875E-4D87-9F0A-87C236912B5B}">
      <dgm:prSet/>
      <dgm:spPr/>
      <dgm:t>
        <a:bodyPr/>
        <a:lstStyle/>
        <a:p>
          <a:endParaRPr lang="en-US"/>
        </a:p>
      </dgm:t>
    </dgm:pt>
    <dgm:pt modelId="{A4D1322E-1CF7-4F1A-BADB-ECEF90C9A2D0}">
      <dgm:prSet custT="1"/>
      <dgm:spPr>
        <a:solidFill>
          <a:srgbClr val="0070C0"/>
        </a:solidFill>
      </dgm:spPr>
      <dgm:t>
        <a:bodyPr/>
        <a:lstStyle/>
        <a:p>
          <a:r>
            <a:rPr lang="en-US" sz="1400" dirty="0" smtClean="0"/>
            <a:t>Silica</a:t>
          </a:r>
          <a:endParaRPr lang="en-US" sz="1400" dirty="0"/>
        </a:p>
      </dgm:t>
    </dgm:pt>
    <dgm:pt modelId="{D8CD15DD-AB33-4562-BA9D-02451A2192AF}" type="parTrans" cxnId="{6406DAF1-047C-47A7-84ED-3F5E8CB6ACDF}">
      <dgm:prSet/>
      <dgm:spPr/>
      <dgm:t>
        <a:bodyPr/>
        <a:lstStyle/>
        <a:p>
          <a:endParaRPr lang="en-US"/>
        </a:p>
      </dgm:t>
    </dgm:pt>
    <dgm:pt modelId="{CBDA6D46-06E0-42FA-BFA3-A1315622C669}" type="sibTrans" cxnId="{6406DAF1-047C-47A7-84ED-3F5E8CB6ACDF}">
      <dgm:prSet/>
      <dgm:spPr/>
      <dgm:t>
        <a:bodyPr/>
        <a:lstStyle/>
        <a:p>
          <a:endParaRPr lang="en-US"/>
        </a:p>
      </dgm:t>
    </dgm:pt>
    <dgm:pt modelId="{313213F9-63F4-4579-8992-0FC7706EAE3F}">
      <dgm:prSet custT="1"/>
      <dgm:spPr/>
      <dgm:t>
        <a:bodyPr/>
        <a:lstStyle/>
        <a:p>
          <a:r>
            <a:rPr lang="en-US" sz="1200" dirty="0" smtClean="0"/>
            <a:t>Alkali or phosphate activator</a:t>
          </a:r>
          <a:endParaRPr lang="en-US" sz="1200" dirty="0"/>
        </a:p>
      </dgm:t>
    </dgm:pt>
    <dgm:pt modelId="{352BE43F-C2A8-4C25-80F9-9C2824FCFE8B}" type="parTrans" cxnId="{E4A928DF-1B7D-493B-98F1-2A4D576F3BB1}">
      <dgm:prSet/>
      <dgm:spPr/>
      <dgm:t>
        <a:bodyPr/>
        <a:lstStyle/>
        <a:p>
          <a:endParaRPr lang="en-US"/>
        </a:p>
      </dgm:t>
    </dgm:pt>
    <dgm:pt modelId="{53EA5011-58E5-4A06-AD61-3A7CAECF3BBB}" type="sibTrans" cxnId="{E4A928DF-1B7D-493B-98F1-2A4D576F3BB1}">
      <dgm:prSet/>
      <dgm:spPr/>
      <dgm:t>
        <a:bodyPr/>
        <a:lstStyle/>
        <a:p>
          <a:endParaRPr lang="en-US"/>
        </a:p>
      </dgm:t>
    </dgm:pt>
    <dgm:pt modelId="{CF63EAA7-5B3A-4766-9937-44ABB7A78999}" type="pres">
      <dgm:prSet presAssocID="{03979721-0222-446A-819F-6F27ACF4042C}" presName="diagram" presStyleCnt="0">
        <dgm:presLayoutVars>
          <dgm:chPref val="1"/>
          <dgm:dir/>
          <dgm:animOne val="branch"/>
          <dgm:animLvl val="lvl"/>
          <dgm:resizeHandles val="exact"/>
        </dgm:presLayoutVars>
      </dgm:prSet>
      <dgm:spPr/>
      <dgm:t>
        <a:bodyPr/>
        <a:lstStyle/>
        <a:p>
          <a:endParaRPr lang="en-US"/>
        </a:p>
      </dgm:t>
    </dgm:pt>
    <dgm:pt modelId="{FCDA5AF3-41E9-458D-979A-9133920322E2}" type="pres">
      <dgm:prSet presAssocID="{960E0A3C-E7DA-4481-8BBA-7C304C7979E0}" presName="root1" presStyleCnt="0"/>
      <dgm:spPr/>
    </dgm:pt>
    <dgm:pt modelId="{6468AD86-B1EA-44FF-8D81-4278BFD22835}" type="pres">
      <dgm:prSet presAssocID="{960E0A3C-E7DA-4481-8BBA-7C304C7979E0}" presName="LevelOneTextNode" presStyleLbl="node0" presStyleIdx="0" presStyleCnt="1" custScaleX="121000" custScaleY="133100" custLinFactNeighborX="-1508" custLinFactNeighborY="4002">
        <dgm:presLayoutVars>
          <dgm:chPref val="3"/>
        </dgm:presLayoutVars>
      </dgm:prSet>
      <dgm:spPr/>
      <dgm:t>
        <a:bodyPr/>
        <a:lstStyle/>
        <a:p>
          <a:endParaRPr lang="en-US"/>
        </a:p>
      </dgm:t>
    </dgm:pt>
    <dgm:pt modelId="{8577BA18-AA1F-492F-9CDE-BB6F143A1CD8}" type="pres">
      <dgm:prSet presAssocID="{960E0A3C-E7DA-4481-8BBA-7C304C7979E0}" presName="level2hierChild" presStyleCnt="0"/>
      <dgm:spPr/>
    </dgm:pt>
    <dgm:pt modelId="{AC8B128A-DFD2-494D-9B04-9F8AF7AF6C74}" type="pres">
      <dgm:prSet presAssocID="{09D64612-9E50-447D-BD9E-9E6A4CFF85DA}" presName="conn2-1" presStyleLbl="parChTrans1D2" presStyleIdx="0" presStyleCnt="3"/>
      <dgm:spPr/>
      <dgm:t>
        <a:bodyPr/>
        <a:lstStyle/>
        <a:p>
          <a:endParaRPr lang="en-US"/>
        </a:p>
      </dgm:t>
    </dgm:pt>
    <dgm:pt modelId="{57D3D4D2-03AA-43D5-B79F-C302FA91294C}" type="pres">
      <dgm:prSet presAssocID="{09D64612-9E50-447D-BD9E-9E6A4CFF85DA}" presName="connTx" presStyleLbl="parChTrans1D2" presStyleIdx="0" presStyleCnt="3"/>
      <dgm:spPr/>
      <dgm:t>
        <a:bodyPr/>
        <a:lstStyle/>
        <a:p>
          <a:endParaRPr lang="en-US"/>
        </a:p>
      </dgm:t>
    </dgm:pt>
    <dgm:pt modelId="{16C9FA13-DD3E-4B9E-A65D-616D24F482DF}" type="pres">
      <dgm:prSet presAssocID="{9130229D-C526-4FBA-BBCD-D078D5AD1CDB}" presName="root2" presStyleCnt="0"/>
      <dgm:spPr/>
    </dgm:pt>
    <dgm:pt modelId="{59FEA3C5-2BB2-4F82-B9D7-18C421D159E6}" type="pres">
      <dgm:prSet presAssocID="{9130229D-C526-4FBA-BBCD-D078D5AD1CDB}" presName="LevelTwoTextNode" presStyleLbl="node2" presStyleIdx="0" presStyleCnt="3">
        <dgm:presLayoutVars>
          <dgm:chPref val="3"/>
        </dgm:presLayoutVars>
      </dgm:prSet>
      <dgm:spPr/>
      <dgm:t>
        <a:bodyPr/>
        <a:lstStyle/>
        <a:p>
          <a:endParaRPr lang="en-US"/>
        </a:p>
      </dgm:t>
    </dgm:pt>
    <dgm:pt modelId="{F92F0554-4E66-4D24-8B77-DEF4362ADD43}" type="pres">
      <dgm:prSet presAssocID="{9130229D-C526-4FBA-BBCD-D078D5AD1CDB}" presName="level3hierChild" presStyleCnt="0"/>
      <dgm:spPr/>
    </dgm:pt>
    <dgm:pt modelId="{298B6A5C-A8FE-40B9-AB88-5B9B0C1F1602}" type="pres">
      <dgm:prSet presAssocID="{4832A7AE-9EA8-4F93-BB5D-1F00CF9DEC91}" presName="conn2-1" presStyleLbl="parChTrans1D3" presStyleIdx="0" presStyleCnt="7"/>
      <dgm:spPr/>
      <dgm:t>
        <a:bodyPr/>
        <a:lstStyle/>
        <a:p>
          <a:endParaRPr lang="en-US"/>
        </a:p>
      </dgm:t>
    </dgm:pt>
    <dgm:pt modelId="{82489C4E-AEDC-4CB3-9AA7-CA111C2E3E83}" type="pres">
      <dgm:prSet presAssocID="{4832A7AE-9EA8-4F93-BB5D-1F00CF9DEC91}" presName="connTx" presStyleLbl="parChTrans1D3" presStyleIdx="0" presStyleCnt="7"/>
      <dgm:spPr/>
      <dgm:t>
        <a:bodyPr/>
        <a:lstStyle/>
        <a:p>
          <a:endParaRPr lang="en-US"/>
        </a:p>
      </dgm:t>
    </dgm:pt>
    <dgm:pt modelId="{C89CC468-D955-4015-B1DE-34CB7FCDB95E}" type="pres">
      <dgm:prSet presAssocID="{522FA42E-273E-48D4-B712-7D602EEB4411}" presName="root2" presStyleCnt="0"/>
      <dgm:spPr/>
    </dgm:pt>
    <dgm:pt modelId="{118164BD-FFEC-4E2B-A2EC-8537113F9CAB}" type="pres">
      <dgm:prSet presAssocID="{522FA42E-273E-48D4-B712-7D602EEB4411}" presName="LevelTwoTextNode" presStyleLbl="node3" presStyleIdx="0" presStyleCnt="7" custLinFactNeighborX="172" custLinFactNeighborY="-26912">
        <dgm:presLayoutVars>
          <dgm:chPref val="3"/>
        </dgm:presLayoutVars>
      </dgm:prSet>
      <dgm:spPr/>
      <dgm:t>
        <a:bodyPr/>
        <a:lstStyle/>
        <a:p>
          <a:endParaRPr lang="en-US"/>
        </a:p>
      </dgm:t>
    </dgm:pt>
    <dgm:pt modelId="{7B748F0C-7699-47ED-B0A6-7221AA8DEB3B}" type="pres">
      <dgm:prSet presAssocID="{522FA42E-273E-48D4-B712-7D602EEB4411}" presName="level3hierChild" presStyleCnt="0"/>
      <dgm:spPr/>
    </dgm:pt>
    <dgm:pt modelId="{C7EC90D7-C179-4458-ACD4-920543B48A9B}" type="pres">
      <dgm:prSet presAssocID="{BA6A37C7-3955-4DBD-B119-F01D85654A93}" presName="conn2-1" presStyleLbl="parChTrans1D3" presStyleIdx="1" presStyleCnt="7"/>
      <dgm:spPr/>
      <dgm:t>
        <a:bodyPr/>
        <a:lstStyle/>
        <a:p>
          <a:endParaRPr lang="en-US"/>
        </a:p>
      </dgm:t>
    </dgm:pt>
    <dgm:pt modelId="{2185E8A7-DB2B-4081-9A58-AA809A2D2E8C}" type="pres">
      <dgm:prSet presAssocID="{BA6A37C7-3955-4DBD-B119-F01D85654A93}" presName="connTx" presStyleLbl="parChTrans1D3" presStyleIdx="1" presStyleCnt="7"/>
      <dgm:spPr/>
      <dgm:t>
        <a:bodyPr/>
        <a:lstStyle/>
        <a:p>
          <a:endParaRPr lang="en-US"/>
        </a:p>
      </dgm:t>
    </dgm:pt>
    <dgm:pt modelId="{537A6DF0-84F4-4C40-849C-FD9334CA1D82}" type="pres">
      <dgm:prSet presAssocID="{3BB57890-B7BA-404B-8BDF-A95CC5F829B6}" presName="root2" presStyleCnt="0"/>
      <dgm:spPr/>
    </dgm:pt>
    <dgm:pt modelId="{1DD00E52-883E-42B6-9943-63CA6DE2E959}" type="pres">
      <dgm:prSet presAssocID="{3BB57890-B7BA-404B-8BDF-A95CC5F829B6}" presName="LevelTwoTextNode" presStyleLbl="node3" presStyleIdx="1" presStyleCnt="7" custLinFactNeighborX="172" custLinFactNeighborY="-9903">
        <dgm:presLayoutVars>
          <dgm:chPref val="3"/>
        </dgm:presLayoutVars>
      </dgm:prSet>
      <dgm:spPr/>
      <dgm:t>
        <a:bodyPr/>
        <a:lstStyle/>
        <a:p>
          <a:endParaRPr lang="en-US"/>
        </a:p>
      </dgm:t>
    </dgm:pt>
    <dgm:pt modelId="{F1A047AC-4BF0-4F9B-80AD-8C48398CFF15}" type="pres">
      <dgm:prSet presAssocID="{3BB57890-B7BA-404B-8BDF-A95CC5F829B6}" presName="level3hierChild" presStyleCnt="0"/>
      <dgm:spPr/>
    </dgm:pt>
    <dgm:pt modelId="{BFACE453-7014-4597-ACD4-C207CFE485A1}" type="pres">
      <dgm:prSet presAssocID="{B92C2C50-3479-4DDA-9C26-602F99F02106}" presName="conn2-1" presStyleLbl="parChTrans1D2" presStyleIdx="1" presStyleCnt="3"/>
      <dgm:spPr/>
      <dgm:t>
        <a:bodyPr/>
        <a:lstStyle/>
        <a:p>
          <a:endParaRPr lang="en-US"/>
        </a:p>
      </dgm:t>
    </dgm:pt>
    <dgm:pt modelId="{CBBFDD35-1E11-4E01-A116-E19AE2460D1E}" type="pres">
      <dgm:prSet presAssocID="{B92C2C50-3479-4DDA-9C26-602F99F02106}" presName="connTx" presStyleLbl="parChTrans1D2" presStyleIdx="1" presStyleCnt="3"/>
      <dgm:spPr/>
      <dgm:t>
        <a:bodyPr/>
        <a:lstStyle/>
        <a:p>
          <a:endParaRPr lang="en-US"/>
        </a:p>
      </dgm:t>
    </dgm:pt>
    <dgm:pt modelId="{77875D8C-AD1E-4400-9B88-8B05B6628017}" type="pres">
      <dgm:prSet presAssocID="{6C6D215C-EDA3-480C-9866-AD8AAE48E15A}" presName="root2" presStyleCnt="0"/>
      <dgm:spPr/>
    </dgm:pt>
    <dgm:pt modelId="{82976821-7D67-455E-B44C-3B9ED2314303}" type="pres">
      <dgm:prSet presAssocID="{6C6D215C-EDA3-480C-9866-AD8AAE48E15A}" presName="LevelTwoTextNode" presStyleLbl="node2" presStyleIdx="1" presStyleCnt="3">
        <dgm:presLayoutVars>
          <dgm:chPref val="3"/>
        </dgm:presLayoutVars>
      </dgm:prSet>
      <dgm:spPr/>
      <dgm:t>
        <a:bodyPr/>
        <a:lstStyle/>
        <a:p>
          <a:endParaRPr lang="en-US"/>
        </a:p>
      </dgm:t>
    </dgm:pt>
    <dgm:pt modelId="{4151551A-9A0B-4DC7-A5D3-DCA4292B8A8F}" type="pres">
      <dgm:prSet presAssocID="{6C6D215C-EDA3-480C-9866-AD8AAE48E15A}" presName="level3hierChild" presStyleCnt="0"/>
      <dgm:spPr/>
    </dgm:pt>
    <dgm:pt modelId="{A8A3FE69-2280-4401-A7D0-7F4C2F6D4F09}" type="pres">
      <dgm:prSet presAssocID="{AB823D56-6C9B-4B82-B7D4-B95BAC71C02E}" presName="conn2-1" presStyleLbl="parChTrans1D3" presStyleIdx="2" presStyleCnt="7"/>
      <dgm:spPr/>
      <dgm:t>
        <a:bodyPr/>
        <a:lstStyle/>
        <a:p>
          <a:endParaRPr lang="en-US"/>
        </a:p>
      </dgm:t>
    </dgm:pt>
    <dgm:pt modelId="{4CE35572-30C2-414F-86B1-EB5A89DAE0F6}" type="pres">
      <dgm:prSet presAssocID="{AB823D56-6C9B-4B82-B7D4-B95BAC71C02E}" presName="connTx" presStyleLbl="parChTrans1D3" presStyleIdx="2" presStyleCnt="7"/>
      <dgm:spPr/>
      <dgm:t>
        <a:bodyPr/>
        <a:lstStyle/>
        <a:p>
          <a:endParaRPr lang="en-US"/>
        </a:p>
      </dgm:t>
    </dgm:pt>
    <dgm:pt modelId="{81E863A7-B9DD-4EAD-BC96-34B1FD8708ED}" type="pres">
      <dgm:prSet presAssocID="{FEBF0454-2878-466B-AC08-7C774FCE296F}" presName="root2" presStyleCnt="0"/>
      <dgm:spPr/>
    </dgm:pt>
    <dgm:pt modelId="{5F099BB0-6088-437B-BFEC-85702166F00F}" type="pres">
      <dgm:prSet presAssocID="{FEBF0454-2878-466B-AC08-7C774FCE296F}" presName="LevelTwoTextNode" presStyleLbl="node3" presStyleIdx="2" presStyleCnt="7">
        <dgm:presLayoutVars>
          <dgm:chPref val="3"/>
        </dgm:presLayoutVars>
      </dgm:prSet>
      <dgm:spPr/>
      <dgm:t>
        <a:bodyPr/>
        <a:lstStyle/>
        <a:p>
          <a:endParaRPr lang="en-US"/>
        </a:p>
      </dgm:t>
    </dgm:pt>
    <dgm:pt modelId="{E15409E9-7FAE-4BA7-89EF-48AE01902F14}" type="pres">
      <dgm:prSet presAssocID="{FEBF0454-2878-466B-AC08-7C774FCE296F}" presName="level3hierChild" presStyleCnt="0"/>
      <dgm:spPr/>
    </dgm:pt>
    <dgm:pt modelId="{6FC46D70-2646-46E2-A69D-1F9BB4844E60}" type="pres">
      <dgm:prSet presAssocID="{F9C8CD8A-36E5-4044-AFEC-6FCDFDEA1CE1}" presName="conn2-1" presStyleLbl="parChTrans1D4" presStyleIdx="0" presStyleCnt="10"/>
      <dgm:spPr/>
      <dgm:t>
        <a:bodyPr/>
        <a:lstStyle/>
        <a:p>
          <a:endParaRPr lang="en-US"/>
        </a:p>
      </dgm:t>
    </dgm:pt>
    <dgm:pt modelId="{AC87555D-3D56-4EA2-9A03-B64FC1ED5EE3}" type="pres">
      <dgm:prSet presAssocID="{F9C8CD8A-36E5-4044-AFEC-6FCDFDEA1CE1}" presName="connTx" presStyleLbl="parChTrans1D4" presStyleIdx="0" presStyleCnt="10"/>
      <dgm:spPr/>
      <dgm:t>
        <a:bodyPr/>
        <a:lstStyle/>
        <a:p>
          <a:endParaRPr lang="en-US"/>
        </a:p>
      </dgm:t>
    </dgm:pt>
    <dgm:pt modelId="{67E9565D-49D0-4965-8586-42C2B483384E}" type="pres">
      <dgm:prSet presAssocID="{B5A3D0FD-A47B-4519-9AA3-950408483419}" presName="root2" presStyleCnt="0"/>
      <dgm:spPr/>
    </dgm:pt>
    <dgm:pt modelId="{9F278EA0-42BF-45C6-93CD-94F3D6BD0EF5}" type="pres">
      <dgm:prSet presAssocID="{B5A3D0FD-A47B-4519-9AA3-950408483419}" presName="LevelTwoTextNode" presStyleLbl="node4" presStyleIdx="0" presStyleCnt="10" custLinFactNeighborX="-772" custLinFactNeighborY="-5779">
        <dgm:presLayoutVars>
          <dgm:chPref val="3"/>
        </dgm:presLayoutVars>
      </dgm:prSet>
      <dgm:spPr/>
      <dgm:t>
        <a:bodyPr/>
        <a:lstStyle/>
        <a:p>
          <a:endParaRPr lang="en-US"/>
        </a:p>
      </dgm:t>
    </dgm:pt>
    <dgm:pt modelId="{F58700D5-5223-44B1-8F2E-B153EABF58CC}" type="pres">
      <dgm:prSet presAssocID="{B5A3D0FD-A47B-4519-9AA3-950408483419}" presName="level3hierChild" presStyleCnt="0"/>
      <dgm:spPr/>
    </dgm:pt>
    <dgm:pt modelId="{97C63A1C-7542-4F10-8F0F-2BBD83FDCD52}" type="pres">
      <dgm:prSet presAssocID="{EBDDD1DD-A0B2-4A24-A270-89C41AACC9B2}" presName="conn2-1" presStyleLbl="parChTrans1D4" presStyleIdx="1" presStyleCnt="10"/>
      <dgm:spPr/>
      <dgm:t>
        <a:bodyPr/>
        <a:lstStyle/>
        <a:p>
          <a:endParaRPr lang="en-US"/>
        </a:p>
      </dgm:t>
    </dgm:pt>
    <dgm:pt modelId="{E26FB3E3-B78C-4F9C-A098-11176D34A837}" type="pres">
      <dgm:prSet presAssocID="{EBDDD1DD-A0B2-4A24-A270-89C41AACC9B2}" presName="connTx" presStyleLbl="parChTrans1D4" presStyleIdx="1" presStyleCnt="10"/>
      <dgm:spPr/>
      <dgm:t>
        <a:bodyPr/>
        <a:lstStyle/>
        <a:p>
          <a:endParaRPr lang="en-US"/>
        </a:p>
      </dgm:t>
    </dgm:pt>
    <dgm:pt modelId="{70C2DF2B-8C50-4ED5-9589-85CF20DC4C02}" type="pres">
      <dgm:prSet presAssocID="{C80C51A1-8E71-4FFE-A4A8-1174E4A622D7}" presName="root2" presStyleCnt="0"/>
      <dgm:spPr/>
    </dgm:pt>
    <dgm:pt modelId="{D45FF7B1-5102-4B25-8CDA-E710B3209132}" type="pres">
      <dgm:prSet presAssocID="{C80C51A1-8E71-4FFE-A4A8-1174E4A622D7}" presName="LevelTwoTextNode" presStyleLbl="node4" presStyleIdx="1" presStyleCnt="10">
        <dgm:presLayoutVars>
          <dgm:chPref val="3"/>
        </dgm:presLayoutVars>
      </dgm:prSet>
      <dgm:spPr/>
      <dgm:t>
        <a:bodyPr/>
        <a:lstStyle/>
        <a:p>
          <a:endParaRPr lang="en-US"/>
        </a:p>
      </dgm:t>
    </dgm:pt>
    <dgm:pt modelId="{BD8215DC-D55B-4BA9-8ADC-71F500F67E01}" type="pres">
      <dgm:prSet presAssocID="{C80C51A1-8E71-4FFE-A4A8-1174E4A622D7}" presName="level3hierChild" presStyleCnt="0"/>
      <dgm:spPr/>
    </dgm:pt>
    <dgm:pt modelId="{C821B824-E05F-4873-B70B-AA5CCF19965B}" type="pres">
      <dgm:prSet presAssocID="{7A2EA43A-58F6-4156-B90F-E5191B7B6673}" presName="conn2-1" presStyleLbl="parChTrans1D4" presStyleIdx="2" presStyleCnt="10"/>
      <dgm:spPr/>
      <dgm:t>
        <a:bodyPr/>
        <a:lstStyle/>
        <a:p>
          <a:endParaRPr lang="en-US"/>
        </a:p>
      </dgm:t>
    </dgm:pt>
    <dgm:pt modelId="{875186EA-FE24-4A47-BA2A-4EEB8B552FDD}" type="pres">
      <dgm:prSet presAssocID="{7A2EA43A-58F6-4156-B90F-E5191B7B6673}" presName="connTx" presStyleLbl="parChTrans1D4" presStyleIdx="2" presStyleCnt="10"/>
      <dgm:spPr/>
      <dgm:t>
        <a:bodyPr/>
        <a:lstStyle/>
        <a:p>
          <a:endParaRPr lang="en-US"/>
        </a:p>
      </dgm:t>
    </dgm:pt>
    <dgm:pt modelId="{A858BFDE-CE2A-4079-ADBE-B7BBBD5610EE}" type="pres">
      <dgm:prSet presAssocID="{371A9054-442A-4EBC-81DB-FD4A5485CBEC}" presName="root2" presStyleCnt="0"/>
      <dgm:spPr/>
    </dgm:pt>
    <dgm:pt modelId="{D554E9B2-5E5B-4D9F-95FC-1F1005C8B4B7}" type="pres">
      <dgm:prSet presAssocID="{371A9054-442A-4EBC-81DB-FD4A5485CBEC}" presName="LevelTwoTextNode" presStyleLbl="node4" presStyleIdx="2" presStyleCnt="10">
        <dgm:presLayoutVars>
          <dgm:chPref val="3"/>
        </dgm:presLayoutVars>
      </dgm:prSet>
      <dgm:spPr/>
      <dgm:t>
        <a:bodyPr/>
        <a:lstStyle/>
        <a:p>
          <a:endParaRPr lang="en-US"/>
        </a:p>
      </dgm:t>
    </dgm:pt>
    <dgm:pt modelId="{611C19BF-E7E8-4025-888C-003DB7CDABF0}" type="pres">
      <dgm:prSet presAssocID="{371A9054-442A-4EBC-81DB-FD4A5485CBEC}" presName="level3hierChild" presStyleCnt="0"/>
      <dgm:spPr/>
    </dgm:pt>
    <dgm:pt modelId="{22BF1C4B-B01B-4A6A-88F5-742D2191C0AD}" type="pres">
      <dgm:prSet presAssocID="{D8CD15DD-AB33-4562-BA9D-02451A2192AF}" presName="conn2-1" presStyleLbl="parChTrans1D4" presStyleIdx="3" presStyleCnt="10"/>
      <dgm:spPr/>
      <dgm:t>
        <a:bodyPr/>
        <a:lstStyle/>
        <a:p>
          <a:endParaRPr lang="en-US"/>
        </a:p>
      </dgm:t>
    </dgm:pt>
    <dgm:pt modelId="{E7F4974F-190A-48BF-805E-6B9B88C968F8}" type="pres">
      <dgm:prSet presAssocID="{D8CD15DD-AB33-4562-BA9D-02451A2192AF}" presName="connTx" presStyleLbl="parChTrans1D4" presStyleIdx="3" presStyleCnt="10"/>
      <dgm:spPr/>
      <dgm:t>
        <a:bodyPr/>
        <a:lstStyle/>
        <a:p>
          <a:endParaRPr lang="en-US"/>
        </a:p>
      </dgm:t>
    </dgm:pt>
    <dgm:pt modelId="{C7C55A69-122E-49BF-85D2-D998A2F4ECE1}" type="pres">
      <dgm:prSet presAssocID="{A4D1322E-1CF7-4F1A-BADB-ECEF90C9A2D0}" presName="root2" presStyleCnt="0"/>
      <dgm:spPr/>
    </dgm:pt>
    <dgm:pt modelId="{F250397D-432D-49B8-8A25-1E7C0C41D540}" type="pres">
      <dgm:prSet presAssocID="{A4D1322E-1CF7-4F1A-BADB-ECEF90C9A2D0}" presName="LevelTwoTextNode" presStyleLbl="node4" presStyleIdx="3" presStyleCnt="10" custLinFactNeighborX="856" custLinFactNeighborY="-13059">
        <dgm:presLayoutVars>
          <dgm:chPref val="3"/>
        </dgm:presLayoutVars>
      </dgm:prSet>
      <dgm:spPr/>
      <dgm:t>
        <a:bodyPr/>
        <a:lstStyle/>
        <a:p>
          <a:endParaRPr lang="en-US"/>
        </a:p>
      </dgm:t>
    </dgm:pt>
    <dgm:pt modelId="{C754FE45-43E2-4B1D-BDF9-7B1909B5F3DE}" type="pres">
      <dgm:prSet presAssocID="{A4D1322E-1CF7-4F1A-BADB-ECEF90C9A2D0}" presName="level3hierChild" presStyleCnt="0"/>
      <dgm:spPr/>
    </dgm:pt>
    <dgm:pt modelId="{303FC6BB-FF77-4848-B817-321FEC915D67}" type="pres">
      <dgm:prSet presAssocID="{C605C01D-2AFE-49F2-BD30-5D2404A2610A}" presName="conn2-1" presStyleLbl="parChTrans1D4" presStyleIdx="4" presStyleCnt="10"/>
      <dgm:spPr/>
      <dgm:t>
        <a:bodyPr/>
        <a:lstStyle/>
        <a:p>
          <a:endParaRPr lang="en-US"/>
        </a:p>
      </dgm:t>
    </dgm:pt>
    <dgm:pt modelId="{7B524DE1-1A49-41C0-9EA4-3161D3D2AEEF}" type="pres">
      <dgm:prSet presAssocID="{C605C01D-2AFE-49F2-BD30-5D2404A2610A}" presName="connTx" presStyleLbl="parChTrans1D4" presStyleIdx="4" presStyleCnt="10"/>
      <dgm:spPr/>
      <dgm:t>
        <a:bodyPr/>
        <a:lstStyle/>
        <a:p>
          <a:endParaRPr lang="en-US"/>
        </a:p>
      </dgm:t>
    </dgm:pt>
    <dgm:pt modelId="{4661018B-7087-4710-BDD9-8204BF6D7347}" type="pres">
      <dgm:prSet presAssocID="{CCF99F57-30F8-41FA-B390-760B968B1641}" presName="root2" presStyleCnt="0"/>
      <dgm:spPr/>
    </dgm:pt>
    <dgm:pt modelId="{2BB06847-1314-4FA2-80A6-181BB2C8953A}" type="pres">
      <dgm:prSet presAssocID="{CCF99F57-30F8-41FA-B390-760B968B1641}" presName="LevelTwoTextNode" presStyleLbl="node4" presStyleIdx="4" presStyleCnt="10" custLinFactNeighborX="2860" custLinFactNeighborY="-70209">
        <dgm:presLayoutVars>
          <dgm:chPref val="3"/>
        </dgm:presLayoutVars>
      </dgm:prSet>
      <dgm:spPr/>
      <dgm:t>
        <a:bodyPr/>
        <a:lstStyle/>
        <a:p>
          <a:endParaRPr lang="en-US"/>
        </a:p>
      </dgm:t>
    </dgm:pt>
    <dgm:pt modelId="{295F8DA6-438D-462B-B6EA-3B0BDBD0A055}" type="pres">
      <dgm:prSet presAssocID="{CCF99F57-30F8-41FA-B390-760B968B1641}" presName="level3hierChild" presStyleCnt="0"/>
      <dgm:spPr/>
    </dgm:pt>
    <dgm:pt modelId="{853C6948-4A79-407D-A465-AAD9AB40D826}" type="pres">
      <dgm:prSet presAssocID="{6BA978A8-46F6-474A-8E04-DB324CC3BF80}" presName="conn2-1" presStyleLbl="parChTrans1D4" presStyleIdx="5" presStyleCnt="10"/>
      <dgm:spPr/>
      <dgm:t>
        <a:bodyPr/>
        <a:lstStyle/>
        <a:p>
          <a:endParaRPr lang="en-US"/>
        </a:p>
      </dgm:t>
    </dgm:pt>
    <dgm:pt modelId="{87E73E88-19FF-42C0-8746-9323A0D8E73C}" type="pres">
      <dgm:prSet presAssocID="{6BA978A8-46F6-474A-8E04-DB324CC3BF80}" presName="connTx" presStyleLbl="parChTrans1D4" presStyleIdx="5" presStyleCnt="10"/>
      <dgm:spPr/>
      <dgm:t>
        <a:bodyPr/>
        <a:lstStyle/>
        <a:p>
          <a:endParaRPr lang="en-US"/>
        </a:p>
      </dgm:t>
    </dgm:pt>
    <dgm:pt modelId="{EB215243-415B-4CCF-893E-45436794C594}" type="pres">
      <dgm:prSet presAssocID="{7667CB35-413B-4428-A0F4-C18B3335D7CC}" presName="root2" presStyleCnt="0"/>
      <dgm:spPr/>
    </dgm:pt>
    <dgm:pt modelId="{4D0E88AD-2941-4BA4-9515-140F1D2BC848}" type="pres">
      <dgm:prSet presAssocID="{7667CB35-413B-4428-A0F4-C18B3335D7CC}" presName="LevelTwoTextNode" presStyleLbl="node4" presStyleIdx="5" presStyleCnt="10" custLinFactNeighborX="1226" custLinFactNeighborY="18804">
        <dgm:presLayoutVars>
          <dgm:chPref val="3"/>
        </dgm:presLayoutVars>
      </dgm:prSet>
      <dgm:spPr/>
      <dgm:t>
        <a:bodyPr/>
        <a:lstStyle/>
        <a:p>
          <a:endParaRPr lang="en-US"/>
        </a:p>
      </dgm:t>
    </dgm:pt>
    <dgm:pt modelId="{A0905B9E-5A2B-472B-99F3-96583F452B66}" type="pres">
      <dgm:prSet presAssocID="{7667CB35-413B-4428-A0F4-C18B3335D7CC}" presName="level3hierChild" presStyleCnt="0"/>
      <dgm:spPr/>
    </dgm:pt>
    <dgm:pt modelId="{A7E2D0FE-EE26-4799-8F70-A46CB2D6A43C}" type="pres">
      <dgm:prSet presAssocID="{37077A6C-74DF-4C46-8F79-F3901540E4C9}" presName="conn2-1" presStyleLbl="parChTrans1D4" presStyleIdx="6" presStyleCnt="10"/>
      <dgm:spPr/>
      <dgm:t>
        <a:bodyPr/>
        <a:lstStyle/>
        <a:p>
          <a:endParaRPr lang="en-US"/>
        </a:p>
      </dgm:t>
    </dgm:pt>
    <dgm:pt modelId="{4FBAE970-3037-4406-BB2F-1947FDF0C0B2}" type="pres">
      <dgm:prSet presAssocID="{37077A6C-74DF-4C46-8F79-F3901540E4C9}" presName="connTx" presStyleLbl="parChTrans1D4" presStyleIdx="6" presStyleCnt="10"/>
      <dgm:spPr/>
      <dgm:t>
        <a:bodyPr/>
        <a:lstStyle/>
        <a:p>
          <a:endParaRPr lang="en-US"/>
        </a:p>
      </dgm:t>
    </dgm:pt>
    <dgm:pt modelId="{92A21F85-CEB1-4639-9ACF-8D4710F95187}" type="pres">
      <dgm:prSet presAssocID="{DE0A7D3D-93B9-4CBB-84AB-0DAB09C9ED8D}" presName="root2" presStyleCnt="0"/>
      <dgm:spPr/>
    </dgm:pt>
    <dgm:pt modelId="{6939E206-C8A2-423F-9E12-A346A9B2D174}" type="pres">
      <dgm:prSet presAssocID="{DE0A7D3D-93B9-4CBB-84AB-0DAB09C9ED8D}" presName="LevelTwoTextNode" presStyleLbl="node4" presStyleIdx="6" presStyleCnt="10" custLinFactNeighborX="1226" custLinFactNeighborY="19417">
        <dgm:presLayoutVars>
          <dgm:chPref val="3"/>
        </dgm:presLayoutVars>
      </dgm:prSet>
      <dgm:spPr/>
      <dgm:t>
        <a:bodyPr/>
        <a:lstStyle/>
        <a:p>
          <a:endParaRPr lang="en-US"/>
        </a:p>
      </dgm:t>
    </dgm:pt>
    <dgm:pt modelId="{91C989D1-0542-4EF0-9B66-8E8526D3D8D4}" type="pres">
      <dgm:prSet presAssocID="{DE0A7D3D-93B9-4CBB-84AB-0DAB09C9ED8D}" presName="level3hierChild" presStyleCnt="0"/>
      <dgm:spPr/>
    </dgm:pt>
    <dgm:pt modelId="{2E6FF0C0-2EE0-4114-955B-550A6D998F51}" type="pres">
      <dgm:prSet presAssocID="{F0299FBB-2096-4E57-A8F6-FE1D9660F84D}" presName="conn2-1" presStyleLbl="parChTrans1D4" presStyleIdx="7" presStyleCnt="10"/>
      <dgm:spPr/>
      <dgm:t>
        <a:bodyPr/>
        <a:lstStyle/>
        <a:p>
          <a:endParaRPr lang="en-US"/>
        </a:p>
      </dgm:t>
    </dgm:pt>
    <dgm:pt modelId="{D59B27A5-B067-4D30-B44D-A5AC005D6DB4}" type="pres">
      <dgm:prSet presAssocID="{F0299FBB-2096-4E57-A8F6-FE1D9660F84D}" presName="connTx" presStyleLbl="parChTrans1D4" presStyleIdx="7" presStyleCnt="10"/>
      <dgm:spPr/>
      <dgm:t>
        <a:bodyPr/>
        <a:lstStyle/>
        <a:p>
          <a:endParaRPr lang="en-US"/>
        </a:p>
      </dgm:t>
    </dgm:pt>
    <dgm:pt modelId="{8CDF92FD-4D62-43AF-92C2-D84124C7F1F8}" type="pres">
      <dgm:prSet presAssocID="{077C447A-B0C9-4C68-AE48-33A20F95FF94}" presName="root2" presStyleCnt="0"/>
      <dgm:spPr/>
    </dgm:pt>
    <dgm:pt modelId="{7882993E-4717-4BEE-A77C-4D6655E2BD1F}" type="pres">
      <dgm:prSet presAssocID="{077C447A-B0C9-4C68-AE48-33A20F95FF94}" presName="LevelTwoTextNode" presStyleLbl="node4" presStyleIdx="7" presStyleCnt="10" custScaleX="143947" custLinFactNeighborX="-873" custLinFactNeighborY="22743">
        <dgm:presLayoutVars>
          <dgm:chPref val="3"/>
        </dgm:presLayoutVars>
      </dgm:prSet>
      <dgm:spPr/>
      <dgm:t>
        <a:bodyPr/>
        <a:lstStyle/>
        <a:p>
          <a:endParaRPr lang="en-US"/>
        </a:p>
      </dgm:t>
    </dgm:pt>
    <dgm:pt modelId="{94E7394B-1B78-41C6-BC0D-669E2E3AD1FF}" type="pres">
      <dgm:prSet presAssocID="{077C447A-B0C9-4C68-AE48-33A20F95FF94}" presName="level3hierChild" presStyleCnt="0"/>
      <dgm:spPr/>
    </dgm:pt>
    <dgm:pt modelId="{9C5E7210-5DE1-4580-BDE0-1D41396BBA32}" type="pres">
      <dgm:prSet presAssocID="{2F90BB6B-5378-4145-93F4-4E6DA42C4137}" presName="conn2-1" presStyleLbl="parChTrans1D3" presStyleIdx="3" presStyleCnt="7"/>
      <dgm:spPr/>
      <dgm:t>
        <a:bodyPr/>
        <a:lstStyle/>
        <a:p>
          <a:endParaRPr lang="en-US"/>
        </a:p>
      </dgm:t>
    </dgm:pt>
    <dgm:pt modelId="{2EE123C3-E9AB-4201-ACC6-C3CEB17F5039}" type="pres">
      <dgm:prSet presAssocID="{2F90BB6B-5378-4145-93F4-4E6DA42C4137}" presName="connTx" presStyleLbl="parChTrans1D3" presStyleIdx="3" presStyleCnt="7"/>
      <dgm:spPr/>
      <dgm:t>
        <a:bodyPr/>
        <a:lstStyle/>
        <a:p>
          <a:endParaRPr lang="en-US"/>
        </a:p>
      </dgm:t>
    </dgm:pt>
    <dgm:pt modelId="{3B6BC2C3-1F4E-4449-9144-79549A2F1C64}" type="pres">
      <dgm:prSet presAssocID="{547EFD8B-0E88-4B7C-8197-9C9D300875C4}" presName="root2" presStyleCnt="0"/>
      <dgm:spPr/>
    </dgm:pt>
    <dgm:pt modelId="{8272384D-352A-4070-B93D-C3C8593B13FF}" type="pres">
      <dgm:prSet presAssocID="{547EFD8B-0E88-4B7C-8197-9C9D300875C4}" presName="LevelTwoTextNode" presStyleLbl="node3" presStyleIdx="3" presStyleCnt="7" custLinFactNeighborX="172" custLinFactNeighborY="-49381">
        <dgm:presLayoutVars>
          <dgm:chPref val="3"/>
        </dgm:presLayoutVars>
      </dgm:prSet>
      <dgm:spPr/>
      <dgm:t>
        <a:bodyPr/>
        <a:lstStyle/>
        <a:p>
          <a:endParaRPr lang="en-US"/>
        </a:p>
      </dgm:t>
    </dgm:pt>
    <dgm:pt modelId="{3B3B3EE1-DB85-4872-B904-1B30A21D4D17}" type="pres">
      <dgm:prSet presAssocID="{547EFD8B-0E88-4B7C-8197-9C9D300875C4}" presName="level3hierChild" presStyleCnt="0"/>
      <dgm:spPr/>
    </dgm:pt>
    <dgm:pt modelId="{BAC2CC90-0754-49FA-8E83-70B959AC632B}" type="pres">
      <dgm:prSet presAssocID="{306B4097-B9DD-4DCB-B347-1DFC976C0223}" presName="conn2-1" presStyleLbl="parChTrans1D4" presStyleIdx="8" presStyleCnt="10"/>
      <dgm:spPr/>
      <dgm:t>
        <a:bodyPr/>
        <a:lstStyle/>
        <a:p>
          <a:endParaRPr lang="en-US"/>
        </a:p>
      </dgm:t>
    </dgm:pt>
    <dgm:pt modelId="{F3C56A24-FB91-472A-866D-334BB0834A04}" type="pres">
      <dgm:prSet presAssocID="{306B4097-B9DD-4DCB-B347-1DFC976C0223}" presName="connTx" presStyleLbl="parChTrans1D4" presStyleIdx="8" presStyleCnt="10"/>
      <dgm:spPr/>
      <dgm:t>
        <a:bodyPr/>
        <a:lstStyle/>
        <a:p>
          <a:endParaRPr lang="en-US"/>
        </a:p>
      </dgm:t>
    </dgm:pt>
    <dgm:pt modelId="{B6ADB569-73D9-4500-B506-D5A7C7CA0198}" type="pres">
      <dgm:prSet presAssocID="{AB9CBF47-341B-4C2F-B299-C1594877F595}" presName="root2" presStyleCnt="0"/>
      <dgm:spPr/>
    </dgm:pt>
    <dgm:pt modelId="{2E7CFAE5-2BD6-46B6-83E4-8A7883FE44BA}" type="pres">
      <dgm:prSet presAssocID="{AB9CBF47-341B-4C2F-B299-C1594877F595}" presName="LevelTwoTextNode" presStyleLbl="node4" presStyleIdx="8" presStyleCnt="10" custLinFactNeighborX="3328" custLinFactNeighborY="-51367">
        <dgm:presLayoutVars>
          <dgm:chPref val="3"/>
        </dgm:presLayoutVars>
      </dgm:prSet>
      <dgm:spPr/>
      <dgm:t>
        <a:bodyPr/>
        <a:lstStyle/>
        <a:p>
          <a:endParaRPr lang="en-US"/>
        </a:p>
      </dgm:t>
    </dgm:pt>
    <dgm:pt modelId="{B7944344-9F82-43BF-8187-4881969E2491}" type="pres">
      <dgm:prSet presAssocID="{AB9CBF47-341B-4C2F-B299-C1594877F595}" presName="level3hierChild" presStyleCnt="0"/>
      <dgm:spPr/>
    </dgm:pt>
    <dgm:pt modelId="{5944C5D7-EC25-4D8A-AE6B-0EEDDB72858C}" type="pres">
      <dgm:prSet presAssocID="{3819BF72-FA54-4D90-9EE2-5A0FC8674EF3}" presName="conn2-1" presStyleLbl="parChTrans1D4" presStyleIdx="9" presStyleCnt="10"/>
      <dgm:spPr/>
      <dgm:t>
        <a:bodyPr/>
        <a:lstStyle/>
        <a:p>
          <a:endParaRPr lang="en-US"/>
        </a:p>
      </dgm:t>
    </dgm:pt>
    <dgm:pt modelId="{E1EA8E1A-CC2E-4CDC-9109-E5661D69578D}" type="pres">
      <dgm:prSet presAssocID="{3819BF72-FA54-4D90-9EE2-5A0FC8674EF3}" presName="connTx" presStyleLbl="parChTrans1D4" presStyleIdx="9" presStyleCnt="10"/>
      <dgm:spPr/>
      <dgm:t>
        <a:bodyPr/>
        <a:lstStyle/>
        <a:p>
          <a:endParaRPr lang="en-US"/>
        </a:p>
      </dgm:t>
    </dgm:pt>
    <dgm:pt modelId="{EFC129D0-B95A-4A43-8722-FF454250570D}" type="pres">
      <dgm:prSet presAssocID="{1763FF7D-7F98-45EE-BF47-2F400A0786FB}" presName="root2" presStyleCnt="0"/>
      <dgm:spPr/>
    </dgm:pt>
    <dgm:pt modelId="{1323A6AF-3691-467F-BE52-8246498E21AB}" type="pres">
      <dgm:prSet presAssocID="{1763FF7D-7F98-45EE-BF47-2F400A0786FB}" presName="LevelTwoTextNode" presStyleLbl="node4" presStyleIdx="9" presStyleCnt="10" custAng="0" custLinFactNeighborX="2860" custLinFactNeighborY="-62267">
        <dgm:presLayoutVars>
          <dgm:chPref val="3"/>
        </dgm:presLayoutVars>
      </dgm:prSet>
      <dgm:spPr/>
      <dgm:t>
        <a:bodyPr/>
        <a:lstStyle/>
        <a:p>
          <a:endParaRPr lang="en-US"/>
        </a:p>
      </dgm:t>
    </dgm:pt>
    <dgm:pt modelId="{A834E6CF-FCB9-4086-A823-A00947A25D5D}" type="pres">
      <dgm:prSet presAssocID="{1763FF7D-7F98-45EE-BF47-2F400A0786FB}" presName="level3hierChild" presStyleCnt="0"/>
      <dgm:spPr/>
    </dgm:pt>
    <dgm:pt modelId="{37708F7C-4BDA-4C3E-8398-13AE97335439}" type="pres">
      <dgm:prSet presAssocID="{95B74B42-DF7F-495E-8C78-DF5FFD2A2CB8}" presName="conn2-1" presStyleLbl="parChTrans1D2" presStyleIdx="2" presStyleCnt="3"/>
      <dgm:spPr/>
      <dgm:t>
        <a:bodyPr/>
        <a:lstStyle/>
        <a:p>
          <a:endParaRPr lang="en-US"/>
        </a:p>
      </dgm:t>
    </dgm:pt>
    <dgm:pt modelId="{89D559C0-7AD6-4235-824F-AC6941715E16}" type="pres">
      <dgm:prSet presAssocID="{95B74B42-DF7F-495E-8C78-DF5FFD2A2CB8}" presName="connTx" presStyleLbl="parChTrans1D2" presStyleIdx="2" presStyleCnt="3"/>
      <dgm:spPr/>
      <dgm:t>
        <a:bodyPr/>
        <a:lstStyle/>
        <a:p>
          <a:endParaRPr lang="en-US"/>
        </a:p>
      </dgm:t>
    </dgm:pt>
    <dgm:pt modelId="{3EBADD6F-79A9-48FE-BA26-63F1B6CAC402}" type="pres">
      <dgm:prSet presAssocID="{374072F0-F6FF-46CC-A600-205EA16C8B57}" presName="root2" presStyleCnt="0"/>
      <dgm:spPr/>
    </dgm:pt>
    <dgm:pt modelId="{5BD965B6-EF89-4CF8-9911-F1326358A96E}" type="pres">
      <dgm:prSet presAssocID="{374072F0-F6FF-46CC-A600-205EA16C8B57}" presName="LevelTwoTextNode" presStyleLbl="node2" presStyleIdx="2" presStyleCnt="3">
        <dgm:presLayoutVars>
          <dgm:chPref val="3"/>
        </dgm:presLayoutVars>
      </dgm:prSet>
      <dgm:spPr/>
      <dgm:t>
        <a:bodyPr/>
        <a:lstStyle/>
        <a:p>
          <a:endParaRPr lang="en-US"/>
        </a:p>
      </dgm:t>
    </dgm:pt>
    <dgm:pt modelId="{AA07BD10-D451-41ED-871A-F2762A5B4260}" type="pres">
      <dgm:prSet presAssocID="{374072F0-F6FF-46CC-A600-205EA16C8B57}" presName="level3hierChild" presStyleCnt="0"/>
      <dgm:spPr/>
    </dgm:pt>
    <dgm:pt modelId="{7889816C-F237-4AA6-9FF7-77385B0DDDC1}" type="pres">
      <dgm:prSet presAssocID="{F9ACBD4E-E3F8-46DB-9291-1E1704190128}" presName="conn2-1" presStyleLbl="parChTrans1D3" presStyleIdx="4" presStyleCnt="7"/>
      <dgm:spPr/>
      <dgm:t>
        <a:bodyPr/>
        <a:lstStyle/>
        <a:p>
          <a:endParaRPr lang="en-US"/>
        </a:p>
      </dgm:t>
    </dgm:pt>
    <dgm:pt modelId="{F6A9ECB5-7AB0-473C-9E4E-99F6CC7EC58A}" type="pres">
      <dgm:prSet presAssocID="{F9ACBD4E-E3F8-46DB-9291-1E1704190128}" presName="connTx" presStyleLbl="parChTrans1D3" presStyleIdx="4" presStyleCnt="7"/>
      <dgm:spPr/>
      <dgm:t>
        <a:bodyPr/>
        <a:lstStyle/>
        <a:p>
          <a:endParaRPr lang="en-US"/>
        </a:p>
      </dgm:t>
    </dgm:pt>
    <dgm:pt modelId="{2C7073D9-0E60-4683-8BFC-FCBF8DB88319}" type="pres">
      <dgm:prSet presAssocID="{24C38F97-0E0B-47B9-BB73-F8EF88E63771}" presName="root2" presStyleCnt="0"/>
      <dgm:spPr/>
    </dgm:pt>
    <dgm:pt modelId="{DDA0EBCE-7FA8-4E5E-9AAE-5AFD4370911D}" type="pres">
      <dgm:prSet presAssocID="{24C38F97-0E0B-47B9-BB73-F8EF88E63771}" presName="LevelTwoTextNode" presStyleLbl="node3" presStyleIdx="4" presStyleCnt="7" custLinFactNeighborY="-260">
        <dgm:presLayoutVars>
          <dgm:chPref val="3"/>
        </dgm:presLayoutVars>
      </dgm:prSet>
      <dgm:spPr/>
      <dgm:t>
        <a:bodyPr/>
        <a:lstStyle/>
        <a:p>
          <a:endParaRPr lang="en-US"/>
        </a:p>
      </dgm:t>
    </dgm:pt>
    <dgm:pt modelId="{23F2F191-D757-4D3C-9821-304DDACE43E5}" type="pres">
      <dgm:prSet presAssocID="{24C38F97-0E0B-47B9-BB73-F8EF88E63771}" presName="level3hierChild" presStyleCnt="0"/>
      <dgm:spPr/>
    </dgm:pt>
    <dgm:pt modelId="{EE03249D-F573-438C-83D8-A39AFC4DAA81}" type="pres">
      <dgm:prSet presAssocID="{2D02C009-5766-4DC4-86E0-169F92E44852}" presName="conn2-1" presStyleLbl="parChTrans1D3" presStyleIdx="5" presStyleCnt="7"/>
      <dgm:spPr/>
      <dgm:t>
        <a:bodyPr/>
        <a:lstStyle/>
        <a:p>
          <a:endParaRPr lang="en-US"/>
        </a:p>
      </dgm:t>
    </dgm:pt>
    <dgm:pt modelId="{311125E1-F339-4F5B-96C6-B93C7EB1B802}" type="pres">
      <dgm:prSet presAssocID="{2D02C009-5766-4DC4-86E0-169F92E44852}" presName="connTx" presStyleLbl="parChTrans1D3" presStyleIdx="5" presStyleCnt="7"/>
      <dgm:spPr/>
      <dgm:t>
        <a:bodyPr/>
        <a:lstStyle/>
        <a:p>
          <a:endParaRPr lang="en-US"/>
        </a:p>
      </dgm:t>
    </dgm:pt>
    <dgm:pt modelId="{06E2B92C-DDAF-4B31-8C2C-BD203442731C}" type="pres">
      <dgm:prSet presAssocID="{133D63DF-19C9-4D5C-8E77-EE6E4531147E}" presName="root2" presStyleCnt="0"/>
      <dgm:spPr/>
    </dgm:pt>
    <dgm:pt modelId="{CC78552B-4913-4106-85F3-6DF1E566A747}" type="pres">
      <dgm:prSet presAssocID="{133D63DF-19C9-4D5C-8E77-EE6E4531147E}" presName="LevelTwoTextNode" presStyleLbl="node3" presStyleIdx="5" presStyleCnt="7">
        <dgm:presLayoutVars>
          <dgm:chPref val="3"/>
        </dgm:presLayoutVars>
      </dgm:prSet>
      <dgm:spPr/>
      <dgm:t>
        <a:bodyPr/>
        <a:lstStyle/>
        <a:p>
          <a:endParaRPr lang="en-US"/>
        </a:p>
      </dgm:t>
    </dgm:pt>
    <dgm:pt modelId="{36606D90-BF6E-4DEF-B237-23B6D2AB3047}" type="pres">
      <dgm:prSet presAssocID="{133D63DF-19C9-4D5C-8E77-EE6E4531147E}" presName="level3hierChild" presStyleCnt="0"/>
      <dgm:spPr/>
    </dgm:pt>
    <dgm:pt modelId="{0369C13C-08DE-4C2E-B15D-B3D2D784E93D}" type="pres">
      <dgm:prSet presAssocID="{352BE43F-C2A8-4C25-80F9-9C2824FCFE8B}" presName="conn2-1" presStyleLbl="parChTrans1D3" presStyleIdx="6" presStyleCnt="7"/>
      <dgm:spPr/>
      <dgm:t>
        <a:bodyPr/>
        <a:lstStyle/>
        <a:p>
          <a:endParaRPr lang="en-US"/>
        </a:p>
      </dgm:t>
    </dgm:pt>
    <dgm:pt modelId="{94C33441-D3AC-4438-83B2-C152A374F5A4}" type="pres">
      <dgm:prSet presAssocID="{352BE43F-C2A8-4C25-80F9-9C2824FCFE8B}" presName="connTx" presStyleLbl="parChTrans1D3" presStyleIdx="6" presStyleCnt="7"/>
      <dgm:spPr/>
      <dgm:t>
        <a:bodyPr/>
        <a:lstStyle/>
        <a:p>
          <a:endParaRPr lang="en-US"/>
        </a:p>
      </dgm:t>
    </dgm:pt>
    <dgm:pt modelId="{AA172908-3E05-4BA7-AE54-5EB8BDEACAF8}" type="pres">
      <dgm:prSet presAssocID="{313213F9-63F4-4579-8992-0FC7706EAE3F}" presName="root2" presStyleCnt="0"/>
      <dgm:spPr/>
    </dgm:pt>
    <dgm:pt modelId="{CFC8487E-BCF0-4D32-A076-15E7E91D5B1F}" type="pres">
      <dgm:prSet presAssocID="{313213F9-63F4-4579-8992-0FC7706EAE3F}" presName="LevelTwoTextNode" presStyleLbl="node3" presStyleIdx="6" presStyleCnt="7">
        <dgm:presLayoutVars>
          <dgm:chPref val="3"/>
        </dgm:presLayoutVars>
      </dgm:prSet>
      <dgm:spPr/>
      <dgm:t>
        <a:bodyPr/>
        <a:lstStyle/>
        <a:p>
          <a:endParaRPr lang="en-US"/>
        </a:p>
      </dgm:t>
    </dgm:pt>
    <dgm:pt modelId="{264983CF-F07A-4B36-A7C3-A0B8EB09C583}" type="pres">
      <dgm:prSet presAssocID="{313213F9-63F4-4579-8992-0FC7706EAE3F}" presName="level3hierChild" presStyleCnt="0"/>
      <dgm:spPr/>
    </dgm:pt>
  </dgm:ptLst>
  <dgm:cxnLst>
    <dgm:cxn modelId="{5C211762-7530-4E99-83FB-8E0F3CDCD4CF}" type="presOf" srcId="{FEBF0454-2878-466B-AC08-7C774FCE296F}" destId="{5F099BB0-6088-437B-BFEC-85702166F00F}" srcOrd="0" destOrd="0" presId="urn:microsoft.com/office/officeart/2005/8/layout/hierarchy2"/>
    <dgm:cxn modelId="{23B84332-A992-4901-941B-E1FDAA6462E3}" type="presOf" srcId="{B92C2C50-3479-4DDA-9C26-602F99F02106}" destId="{BFACE453-7014-4597-ACD4-C207CFE485A1}" srcOrd="0" destOrd="0" presId="urn:microsoft.com/office/officeart/2005/8/layout/hierarchy2"/>
    <dgm:cxn modelId="{DEEE5630-6C9C-4295-B37A-4189D1EECC00}" srcId="{03979721-0222-446A-819F-6F27ACF4042C}" destId="{960E0A3C-E7DA-4481-8BBA-7C304C7979E0}" srcOrd="0" destOrd="0" parTransId="{5DB1D037-8E55-4B1C-A4A3-00A94814EA4F}" sibTransId="{1E60C9D3-D62E-471E-839F-5489B9DB7B54}"/>
    <dgm:cxn modelId="{4E02E72C-0B8F-4DB1-8369-C73CFB2201F8}" type="presOf" srcId="{95B74B42-DF7F-495E-8C78-DF5FFD2A2CB8}" destId="{89D559C0-7AD6-4235-824F-AC6941715E16}" srcOrd="1" destOrd="0" presId="urn:microsoft.com/office/officeart/2005/8/layout/hierarchy2"/>
    <dgm:cxn modelId="{68CFE1E8-6B29-4E01-81CB-01C17DEAB137}" type="presOf" srcId="{A4D1322E-1CF7-4F1A-BADB-ECEF90C9A2D0}" destId="{F250397D-432D-49B8-8A25-1E7C0C41D540}" srcOrd="0" destOrd="0" presId="urn:microsoft.com/office/officeart/2005/8/layout/hierarchy2"/>
    <dgm:cxn modelId="{69D6D1EF-B8F7-4641-B6C7-687251AA6FC1}" type="presOf" srcId="{AB9CBF47-341B-4C2F-B299-C1594877F595}" destId="{2E7CFAE5-2BD6-46B6-83E4-8A7883FE44BA}" srcOrd="0" destOrd="0" presId="urn:microsoft.com/office/officeart/2005/8/layout/hierarchy2"/>
    <dgm:cxn modelId="{E135E7A8-CF97-4D0C-AD08-85C3CF366291}" type="presOf" srcId="{3819BF72-FA54-4D90-9EE2-5A0FC8674EF3}" destId="{5944C5D7-EC25-4D8A-AE6B-0EEDDB72858C}" srcOrd="0" destOrd="0" presId="urn:microsoft.com/office/officeart/2005/8/layout/hierarchy2"/>
    <dgm:cxn modelId="{F66F3751-5277-468C-BA6A-87C89439F366}" srcId="{B5A3D0FD-A47B-4519-9AA3-950408483419}" destId="{371A9054-442A-4EBC-81DB-FD4A5485CBEC}" srcOrd="1" destOrd="0" parTransId="{7A2EA43A-58F6-4156-B90F-E5191B7B6673}" sibTransId="{A9BFC741-D2D0-4875-99E8-A53BB5F9217B}"/>
    <dgm:cxn modelId="{2182EA80-3B9E-40B4-A76A-49AA41C24614}" type="presOf" srcId="{95B74B42-DF7F-495E-8C78-DF5FFD2A2CB8}" destId="{37708F7C-4BDA-4C3E-8398-13AE97335439}" srcOrd="0" destOrd="0" presId="urn:microsoft.com/office/officeart/2005/8/layout/hierarchy2"/>
    <dgm:cxn modelId="{D2B251B9-4936-471F-BCBD-57E1CC995EFC}" type="presOf" srcId="{4832A7AE-9EA8-4F93-BB5D-1F00CF9DEC91}" destId="{298B6A5C-A8FE-40B9-AB88-5B9B0C1F1602}" srcOrd="0" destOrd="0" presId="urn:microsoft.com/office/officeart/2005/8/layout/hierarchy2"/>
    <dgm:cxn modelId="{03EA6344-EF43-49F0-9DE7-0969C482B335}" type="presOf" srcId="{09D64612-9E50-447D-BD9E-9E6A4CFF85DA}" destId="{AC8B128A-DFD2-494D-9B04-9F8AF7AF6C74}" srcOrd="0" destOrd="0" presId="urn:microsoft.com/office/officeart/2005/8/layout/hierarchy2"/>
    <dgm:cxn modelId="{C126D66A-0F19-46E8-8A06-06A5EBD469B1}" type="presOf" srcId="{7667CB35-413B-4428-A0F4-C18B3335D7CC}" destId="{4D0E88AD-2941-4BA4-9515-140F1D2BC848}" srcOrd="0" destOrd="0" presId="urn:microsoft.com/office/officeart/2005/8/layout/hierarchy2"/>
    <dgm:cxn modelId="{57FE32F5-4FCB-4B08-98D3-271541AB63D2}" srcId="{B5A3D0FD-A47B-4519-9AA3-950408483419}" destId="{C80C51A1-8E71-4FFE-A4A8-1174E4A622D7}" srcOrd="0" destOrd="0" parTransId="{EBDDD1DD-A0B2-4A24-A270-89C41AACC9B2}" sibTransId="{4E9B31B1-685C-49FD-BB31-8E4E727736D8}"/>
    <dgm:cxn modelId="{4BE14BBF-9956-47C8-9502-03B9A67A8FC8}" type="presOf" srcId="{D8CD15DD-AB33-4562-BA9D-02451A2192AF}" destId="{E7F4974F-190A-48BF-805E-6B9B88C968F8}" srcOrd="1" destOrd="0" presId="urn:microsoft.com/office/officeart/2005/8/layout/hierarchy2"/>
    <dgm:cxn modelId="{2623C545-0798-4804-8B00-6D603389C306}" type="presOf" srcId="{AB823D56-6C9B-4B82-B7D4-B95BAC71C02E}" destId="{4CE35572-30C2-414F-86B1-EB5A89DAE0F6}" srcOrd="1" destOrd="0" presId="urn:microsoft.com/office/officeart/2005/8/layout/hierarchy2"/>
    <dgm:cxn modelId="{09CEB885-90CE-4872-8F79-0BF60F071C36}" type="presOf" srcId="{F0299FBB-2096-4E57-A8F6-FE1D9660F84D}" destId="{2E6FF0C0-2EE0-4114-955B-550A6D998F51}" srcOrd="0" destOrd="0" presId="urn:microsoft.com/office/officeart/2005/8/layout/hierarchy2"/>
    <dgm:cxn modelId="{7E9E9630-4396-45AC-99F0-3E863D676616}" srcId="{960E0A3C-E7DA-4481-8BBA-7C304C7979E0}" destId="{374072F0-F6FF-46CC-A600-205EA16C8B57}" srcOrd="2" destOrd="0" parTransId="{95B74B42-DF7F-495E-8C78-DF5FFD2A2CB8}" sibTransId="{B6EE2C5E-FC09-4D38-8A37-D02FA2B274B6}"/>
    <dgm:cxn modelId="{CEF56B78-50E2-47B3-B07A-AE4EEB29BC9E}" type="presOf" srcId="{F9ACBD4E-E3F8-46DB-9291-1E1704190128}" destId="{7889816C-F237-4AA6-9FF7-77385B0DDDC1}" srcOrd="0" destOrd="0" presId="urn:microsoft.com/office/officeart/2005/8/layout/hierarchy2"/>
    <dgm:cxn modelId="{A0F1396E-3521-4607-954E-205B1698559B}" srcId="{FEBF0454-2878-466B-AC08-7C774FCE296F}" destId="{CCF99F57-30F8-41FA-B390-760B968B1641}" srcOrd="2" destOrd="0" parTransId="{C605C01D-2AFE-49F2-BD30-5D2404A2610A}" sibTransId="{0BAE50CC-E6F3-48CD-ACFB-6A07761B7F13}"/>
    <dgm:cxn modelId="{DE5E9ED8-7A20-47E1-B0A6-FFB67E7D9519}" type="presOf" srcId="{1763FF7D-7F98-45EE-BF47-2F400A0786FB}" destId="{1323A6AF-3691-467F-BE52-8246498E21AB}" srcOrd="0" destOrd="0" presId="urn:microsoft.com/office/officeart/2005/8/layout/hierarchy2"/>
    <dgm:cxn modelId="{995CE68A-3092-45F8-8C04-D8C0D3A49469}" srcId="{CCF99F57-30F8-41FA-B390-760B968B1641}" destId="{DE0A7D3D-93B9-4CBB-84AB-0DAB09C9ED8D}" srcOrd="1" destOrd="0" parTransId="{37077A6C-74DF-4C46-8F79-F3901540E4C9}" sibTransId="{8233F6E2-B753-4875-B350-9618B1444D4B}"/>
    <dgm:cxn modelId="{16C0BB8A-2DDA-4149-AEAC-76DB1C8B8CA1}" srcId="{FEBF0454-2878-466B-AC08-7C774FCE296F}" destId="{B5A3D0FD-A47B-4519-9AA3-950408483419}" srcOrd="0" destOrd="0" parTransId="{F9C8CD8A-36E5-4044-AFEC-6FCDFDEA1CE1}" sibTransId="{4FBF86D0-464F-48DD-A59B-CC55B8BFEAD4}"/>
    <dgm:cxn modelId="{34A8AD4E-DA5C-48E6-874D-E23C4D96E14F}" type="presOf" srcId="{C80C51A1-8E71-4FFE-A4A8-1174E4A622D7}" destId="{D45FF7B1-5102-4B25-8CDA-E710B3209132}" srcOrd="0" destOrd="0" presId="urn:microsoft.com/office/officeart/2005/8/layout/hierarchy2"/>
    <dgm:cxn modelId="{49FDF2C1-C783-4CFA-ACEB-D4920BFB7872}" type="presOf" srcId="{7A2EA43A-58F6-4156-B90F-E5191B7B6673}" destId="{875186EA-FE24-4A47-BA2A-4EEB8B552FDD}" srcOrd="1" destOrd="0" presId="urn:microsoft.com/office/officeart/2005/8/layout/hierarchy2"/>
    <dgm:cxn modelId="{B47297B6-83A1-49A7-A91F-7B1341839DD3}" type="presOf" srcId="{374072F0-F6FF-46CC-A600-205EA16C8B57}" destId="{5BD965B6-EF89-4CF8-9911-F1326358A96E}" srcOrd="0" destOrd="0" presId="urn:microsoft.com/office/officeart/2005/8/layout/hierarchy2"/>
    <dgm:cxn modelId="{F4595DA3-6CD3-4CEF-9A71-FF5B0EB37292}" type="presOf" srcId="{2D02C009-5766-4DC4-86E0-169F92E44852}" destId="{EE03249D-F573-438C-83D8-A39AFC4DAA81}" srcOrd="0" destOrd="0" presId="urn:microsoft.com/office/officeart/2005/8/layout/hierarchy2"/>
    <dgm:cxn modelId="{A7AE0EF2-4399-41D1-AC11-2A5824ADAC3C}" type="presOf" srcId="{EBDDD1DD-A0B2-4A24-A270-89C41AACC9B2}" destId="{97C63A1C-7542-4F10-8F0F-2BBD83FDCD52}" srcOrd="0" destOrd="0" presId="urn:microsoft.com/office/officeart/2005/8/layout/hierarchy2"/>
    <dgm:cxn modelId="{87DB5AE0-2FFE-429B-B6CF-2997881B71E3}" type="presOf" srcId="{C605C01D-2AFE-49F2-BD30-5D2404A2610A}" destId="{303FC6BB-FF77-4848-B817-321FEC915D67}" srcOrd="0" destOrd="0" presId="urn:microsoft.com/office/officeart/2005/8/layout/hierarchy2"/>
    <dgm:cxn modelId="{5E10D399-548F-42D6-A84B-5CB29628DB9B}" type="presOf" srcId="{03979721-0222-446A-819F-6F27ACF4042C}" destId="{CF63EAA7-5B3A-4766-9937-44ABB7A78999}" srcOrd="0" destOrd="0" presId="urn:microsoft.com/office/officeart/2005/8/layout/hierarchy2"/>
    <dgm:cxn modelId="{168B2D80-BC95-40A3-A1C2-8E322C8CF38B}" type="presOf" srcId="{B92C2C50-3479-4DDA-9C26-602F99F02106}" destId="{CBBFDD35-1E11-4E01-A116-E19AE2460D1E}" srcOrd="1" destOrd="0" presId="urn:microsoft.com/office/officeart/2005/8/layout/hierarchy2"/>
    <dgm:cxn modelId="{B94DCE96-CB66-426D-A784-FB2909E2697E}" type="presOf" srcId="{F0299FBB-2096-4E57-A8F6-FE1D9660F84D}" destId="{D59B27A5-B067-4D30-B44D-A5AC005D6DB4}" srcOrd="1" destOrd="0" presId="urn:microsoft.com/office/officeart/2005/8/layout/hierarchy2"/>
    <dgm:cxn modelId="{A306A07C-0266-47F1-9D4F-4E02AB025EB1}" type="presOf" srcId="{37077A6C-74DF-4C46-8F79-F3901540E4C9}" destId="{4FBAE970-3037-4406-BB2F-1947FDF0C0B2}" srcOrd="1" destOrd="0" presId="urn:microsoft.com/office/officeart/2005/8/layout/hierarchy2"/>
    <dgm:cxn modelId="{819566DE-8027-43FB-ACD8-A014D977DB0E}" type="presOf" srcId="{306B4097-B9DD-4DCB-B347-1DFC976C0223}" destId="{BAC2CC90-0754-49FA-8E83-70B959AC632B}" srcOrd="0" destOrd="0" presId="urn:microsoft.com/office/officeart/2005/8/layout/hierarchy2"/>
    <dgm:cxn modelId="{44BDCF6A-2F39-4C40-92DB-C244D1AB8FA2}" type="presOf" srcId="{306B4097-B9DD-4DCB-B347-1DFC976C0223}" destId="{F3C56A24-FB91-472A-866D-334BB0834A04}" srcOrd="1" destOrd="0" presId="urn:microsoft.com/office/officeart/2005/8/layout/hierarchy2"/>
    <dgm:cxn modelId="{F6EDADDD-0996-4296-992D-D80AA4087FC0}" srcId="{960E0A3C-E7DA-4481-8BBA-7C304C7979E0}" destId="{6C6D215C-EDA3-480C-9866-AD8AAE48E15A}" srcOrd="1" destOrd="0" parTransId="{B92C2C50-3479-4DDA-9C26-602F99F02106}" sibTransId="{F0A4EB9B-ED15-48F4-B38C-30E32E6772BD}"/>
    <dgm:cxn modelId="{B35690C8-F6E4-4846-A02C-62CDAD45F995}" srcId="{547EFD8B-0E88-4B7C-8197-9C9D300875C4}" destId="{1763FF7D-7F98-45EE-BF47-2F400A0786FB}" srcOrd="1" destOrd="0" parTransId="{3819BF72-FA54-4D90-9EE2-5A0FC8674EF3}" sibTransId="{2ED2A19A-A8BC-4296-B2B1-EC7A5A22B39E}"/>
    <dgm:cxn modelId="{CCFE0993-2C02-49B2-852F-D90BBEC75E36}" type="presOf" srcId="{C605C01D-2AFE-49F2-BD30-5D2404A2610A}" destId="{7B524DE1-1A49-41C0-9EA4-3161D3D2AEEF}" srcOrd="1" destOrd="0" presId="urn:microsoft.com/office/officeart/2005/8/layout/hierarchy2"/>
    <dgm:cxn modelId="{C4222278-315F-49CB-AA54-8E4D9D3A1585}" type="presOf" srcId="{CCF99F57-30F8-41FA-B390-760B968B1641}" destId="{2BB06847-1314-4FA2-80A6-181BB2C8953A}" srcOrd="0" destOrd="0" presId="urn:microsoft.com/office/officeart/2005/8/layout/hierarchy2"/>
    <dgm:cxn modelId="{C37DD164-BF10-4C7E-8619-C6A5964A407A}" type="presOf" srcId="{B5A3D0FD-A47B-4519-9AA3-950408483419}" destId="{9F278EA0-42BF-45C6-93CD-94F3D6BD0EF5}" srcOrd="0" destOrd="0" presId="urn:microsoft.com/office/officeart/2005/8/layout/hierarchy2"/>
    <dgm:cxn modelId="{FBCEB03A-AD5F-4CB9-88E4-64C116753A4B}" type="presOf" srcId="{F9C8CD8A-36E5-4044-AFEC-6FCDFDEA1CE1}" destId="{AC87555D-3D56-4EA2-9A03-B64FC1ED5EE3}" srcOrd="1" destOrd="0" presId="urn:microsoft.com/office/officeart/2005/8/layout/hierarchy2"/>
    <dgm:cxn modelId="{71CFBE4F-D0B4-43DD-861D-672836D6D998}" srcId="{9130229D-C526-4FBA-BBCD-D078D5AD1CDB}" destId="{3BB57890-B7BA-404B-8BDF-A95CC5F829B6}" srcOrd="1" destOrd="0" parTransId="{BA6A37C7-3955-4DBD-B119-F01D85654A93}" sibTransId="{5E2144CD-59F0-42F1-8B61-D026C14BB2DC}"/>
    <dgm:cxn modelId="{FCF64F20-B334-4279-A702-84B6C1208FE9}" type="presOf" srcId="{371A9054-442A-4EBC-81DB-FD4A5485CBEC}" destId="{D554E9B2-5E5B-4D9F-95FC-1F1005C8B4B7}" srcOrd="0" destOrd="0" presId="urn:microsoft.com/office/officeart/2005/8/layout/hierarchy2"/>
    <dgm:cxn modelId="{F3B75FB4-C1E3-477D-8C06-1215777316D1}" type="presOf" srcId="{133D63DF-19C9-4D5C-8E77-EE6E4531147E}" destId="{CC78552B-4913-4106-85F3-6DF1E566A747}" srcOrd="0" destOrd="0" presId="urn:microsoft.com/office/officeart/2005/8/layout/hierarchy2"/>
    <dgm:cxn modelId="{52A14910-9B51-4EA0-9E04-B8770B7225E7}" type="presOf" srcId="{D8CD15DD-AB33-4562-BA9D-02451A2192AF}" destId="{22BF1C4B-B01B-4A6A-88F5-742D2191C0AD}" srcOrd="0" destOrd="0" presId="urn:microsoft.com/office/officeart/2005/8/layout/hierarchy2"/>
    <dgm:cxn modelId="{104D047B-B159-4DCA-A528-2990087DA2C5}" type="presOf" srcId="{352BE43F-C2A8-4C25-80F9-9C2824FCFE8B}" destId="{94C33441-D3AC-4438-83B2-C152A374F5A4}" srcOrd="1" destOrd="0" presId="urn:microsoft.com/office/officeart/2005/8/layout/hierarchy2"/>
    <dgm:cxn modelId="{85FBA0CE-F407-4256-9CA8-EA7E3A8E9498}" type="presOf" srcId="{AB823D56-6C9B-4B82-B7D4-B95BAC71C02E}" destId="{A8A3FE69-2280-4401-A7D0-7F4C2F6D4F09}" srcOrd="0" destOrd="0" presId="urn:microsoft.com/office/officeart/2005/8/layout/hierarchy2"/>
    <dgm:cxn modelId="{EB48880E-B2E2-4550-9F2F-54CBCEDF9AAA}" type="presOf" srcId="{24C38F97-0E0B-47B9-BB73-F8EF88E63771}" destId="{DDA0EBCE-7FA8-4E5E-9AAE-5AFD4370911D}" srcOrd="0" destOrd="0" presId="urn:microsoft.com/office/officeart/2005/8/layout/hierarchy2"/>
    <dgm:cxn modelId="{23F16EFB-8DE7-4BDF-B5A5-7CAFCC5452EE}" type="presOf" srcId="{2D02C009-5766-4DC4-86E0-169F92E44852}" destId="{311125E1-F339-4F5B-96C6-B93C7EB1B802}" srcOrd="1" destOrd="0" presId="urn:microsoft.com/office/officeart/2005/8/layout/hierarchy2"/>
    <dgm:cxn modelId="{919B1575-8CFB-4FAA-AE12-8ED3A04F4BD6}" type="presOf" srcId="{F9C8CD8A-36E5-4044-AFEC-6FCDFDEA1CE1}" destId="{6FC46D70-2646-46E2-A69D-1F9BB4844E60}" srcOrd="0" destOrd="0" presId="urn:microsoft.com/office/officeart/2005/8/layout/hierarchy2"/>
    <dgm:cxn modelId="{50FF7863-BEC3-48D6-A92B-B90A5F0B5349}" type="presOf" srcId="{547EFD8B-0E88-4B7C-8197-9C9D300875C4}" destId="{8272384D-352A-4070-B93D-C3C8593B13FF}" srcOrd="0" destOrd="0" presId="urn:microsoft.com/office/officeart/2005/8/layout/hierarchy2"/>
    <dgm:cxn modelId="{B81BD379-8411-4CD5-AE8B-6B0847D3C79C}" srcId="{9130229D-C526-4FBA-BBCD-D078D5AD1CDB}" destId="{522FA42E-273E-48D4-B712-7D602EEB4411}" srcOrd="0" destOrd="0" parTransId="{4832A7AE-9EA8-4F93-BB5D-1F00CF9DEC91}" sibTransId="{47F6A77F-E101-4DCF-8328-BBA50F673661}"/>
    <dgm:cxn modelId="{8C9D5430-7472-4B33-B46E-D496BD4B85C2}" type="presOf" srcId="{6BA978A8-46F6-474A-8E04-DB324CC3BF80}" destId="{87E73E88-19FF-42C0-8746-9323A0D8E73C}" srcOrd="1" destOrd="0" presId="urn:microsoft.com/office/officeart/2005/8/layout/hierarchy2"/>
    <dgm:cxn modelId="{B656EA4E-7A0D-491B-97EA-92118507BC40}" srcId="{374072F0-F6FF-46CC-A600-205EA16C8B57}" destId="{24C38F97-0E0B-47B9-BB73-F8EF88E63771}" srcOrd="0" destOrd="0" parTransId="{F9ACBD4E-E3F8-46DB-9291-1E1704190128}" sibTransId="{D3C935E5-6A13-45F3-9CFD-D051CB9B5E3F}"/>
    <dgm:cxn modelId="{037F6EB3-ACB0-4CF3-9C70-788C13FE757C}" type="presOf" srcId="{DE0A7D3D-93B9-4CBB-84AB-0DAB09C9ED8D}" destId="{6939E206-C8A2-423F-9E12-A346A9B2D174}" srcOrd="0" destOrd="0" presId="urn:microsoft.com/office/officeart/2005/8/layout/hierarchy2"/>
    <dgm:cxn modelId="{B78AD1DF-875E-4D87-9F0A-87C236912B5B}" srcId="{374072F0-F6FF-46CC-A600-205EA16C8B57}" destId="{133D63DF-19C9-4D5C-8E77-EE6E4531147E}" srcOrd="1" destOrd="0" parTransId="{2D02C009-5766-4DC4-86E0-169F92E44852}" sibTransId="{CD750D73-C9F8-4A85-8D33-B2D699EB7ABB}"/>
    <dgm:cxn modelId="{720DB7B1-4287-4EC2-B4CA-C05CC41F4A92}" type="presOf" srcId="{EBDDD1DD-A0B2-4A24-A270-89C41AACC9B2}" destId="{E26FB3E3-B78C-4F9C-A098-11176D34A837}" srcOrd="1" destOrd="0" presId="urn:microsoft.com/office/officeart/2005/8/layout/hierarchy2"/>
    <dgm:cxn modelId="{5C61BD10-0F65-41BE-8673-83616D409F2D}" srcId="{CCF99F57-30F8-41FA-B390-760B968B1641}" destId="{7667CB35-413B-4428-A0F4-C18B3335D7CC}" srcOrd="0" destOrd="0" parTransId="{6BA978A8-46F6-474A-8E04-DB324CC3BF80}" sibTransId="{D4D9B8FD-9928-44D9-8F23-8723A8540F02}"/>
    <dgm:cxn modelId="{CDC7EE6C-D801-43F9-8672-673861789D03}" type="presOf" srcId="{09D64612-9E50-447D-BD9E-9E6A4CFF85DA}" destId="{57D3D4D2-03AA-43D5-B79F-C302FA91294C}" srcOrd="1" destOrd="0" presId="urn:microsoft.com/office/officeart/2005/8/layout/hierarchy2"/>
    <dgm:cxn modelId="{112DD40A-0DFE-4396-A61B-8D99C7CCD543}" type="presOf" srcId="{313213F9-63F4-4579-8992-0FC7706EAE3F}" destId="{CFC8487E-BCF0-4D32-A076-15E7E91D5B1F}" srcOrd="0" destOrd="0" presId="urn:microsoft.com/office/officeart/2005/8/layout/hierarchy2"/>
    <dgm:cxn modelId="{4101C31B-7C5C-4564-8990-197D6B121726}" type="presOf" srcId="{9130229D-C526-4FBA-BBCD-D078D5AD1CDB}" destId="{59FEA3C5-2BB2-4F82-B9D7-18C421D159E6}" srcOrd="0" destOrd="0" presId="urn:microsoft.com/office/officeart/2005/8/layout/hierarchy2"/>
    <dgm:cxn modelId="{84AE8ED1-D120-4DCB-B767-CD3F674AF66A}" type="presOf" srcId="{BA6A37C7-3955-4DBD-B119-F01D85654A93}" destId="{C7EC90D7-C179-4458-ACD4-920543B48A9B}" srcOrd="0" destOrd="0" presId="urn:microsoft.com/office/officeart/2005/8/layout/hierarchy2"/>
    <dgm:cxn modelId="{79975557-FA33-4CB7-9338-781BED5AF7E5}" type="presOf" srcId="{3819BF72-FA54-4D90-9EE2-5A0FC8674EF3}" destId="{E1EA8E1A-CC2E-4CDC-9109-E5661D69578D}" srcOrd="1" destOrd="0" presId="urn:microsoft.com/office/officeart/2005/8/layout/hierarchy2"/>
    <dgm:cxn modelId="{BC664CB3-A8F5-4F53-8ACA-84DE3BA4E6DF}" type="presOf" srcId="{6BA978A8-46F6-474A-8E04-DB324CC3BF80}" destId="{853C6948-4A79-407D-A465-AAD9AB40D826}" srcOrd="0" destOrd="0" presId="urn:microsoft.com/office/officeart/2005/8/layout/hierarchy2"/>
    <dgm:cxn modelId="{4A2507B9-6DF3-4B8F-82D6-19B09AA5618B}" type="presOf" srcId="{077C447A-B0C9-4C68-AE48-33A20F95FF94}" destId="{7882993E-4717-4BEE-A77C-4D6655E2BD1F}" srcOrd="0" destOrd="0" presId="urn:microsoft.com/office/officeart/2005/8/layout/hierarchy2"/>
    <dgm:cxn modelId="{BE0A6277-0019-4EF8-A304-3866B566C58F}" type="presOf" srcId="{2F90BB6B-5378-4145-93F4-4E6DA42C4137}" destId="{2EE123C3-E9AB-4201-ACC6-C3CEB17F5039}" srcOrd="1" destOrd="0" presId="urn:microsoft.com/office/officeart/2005/8/layout/hierarchy2"/>
    <dgm:cxn modelId="{73F59A12-7302-49DA-971E-F9BA6487F31A}" type="presOf" srcId="{6C6D215C-EDA3-480C-9866-AD8AAE48E15A}" destId="{82976821-7D67-455E-B44C-3B9ED2314303}" srcOrd="0" destOrd="0" presId="urn:microsoft.com/office/officeart/2005/8/layout/hierarchy2"/>
    <dgm:cxn modelId="{2E1C87FB-0C50-41D6-A3EE-19FD52178719}" type="presOf" srcId="{7A2EA43A-58F6-4156-B90F-E5191B7B6673}" destId="{C821B824-E05F-4873-B70B-AA5CCF19965B}" srcOrd="0" destOrd="0" presId="urn:microsoft.com/office/officeart/2005/8/layout/hierarchy2"/>
    <dgm:cxn modelId="{95716EE7-9BE8-4CA5-8409-0C54E19A04CF}" type="presOf" srcId="{37077A6C-74DF-4C46-8F79-F3901540E4C9}" destId="{A7E2D0FE-EE26-4799-8F70-A46CB2D6A43C}" srcOrd="0" destOrd="0" presId="urn:microsoft.com/office/officeart/2005/8/layout/hierarchy2"/>
    <dgm:cxn modelId="{FAFF5F5D-C83D-498E-AB1E-D6FBE3687D71}" type="presOf" srcId="{4832A7AE-9EA8-4F93-BB5D-1F00CF9DEC91}" destId="{82489C4E-AEDC-4CB3-9AA7-CA111C2E3E83}" srcOrd="1" destOrd="0" presId="urn:microsoft.com/office/officeart/2005/8/layout/hierarchy2"/>
    <dgm:cxn modelId="{49B5D7E8-B0F3-4DCC-BB38-DEA4A7E5A3C6}" srcId="{960E0A3C-E7DA-4481-8BBA-7C304C7979E0}" destId="{9130229D-C526-4FBA-BBCD-D078D5AD1CDB}" srcOrd="0" destOrd="0" parTransId="{09D64612-9E50-447D-BD9E-9E6A4CFF85DA}" sibTransId="{ED14FA15-EA6B-4FE1-93D8-FE588CBCF536}"/>
    <dgm:cxn modelId="{6406DAF1-047C-47A7-84ED-3F5E8CB6ACDF}" srcId="{FEBF0454-2878-466B-AC08-7C774FCE296F}" destId="{A4D1322E-1CF7-4F1A-BADB-ECEF90C9A2D0}" srcOrd="1" destOrd="0" parTransId="{D8CD15DD-AB33-4562-BA9D-02451A2192AF}" sibTransId="{CBDA6D46-06E0-42FA-BFA3-A1315622C669}"/>
    <dgm:cxn modelId="{F8861822-C552-4DCE-9285-2C6B09F24D58}" type="presOf" srcId="{3BB57890-B7BA-404B-8BDF-A95CC5F829B6}" destId="{1DD00E52-883E-42B6-9943-63CA6DE2E959}" srcOrd="0" destOrd="0" presId="urn:microsoft.com/office/officeart/2005/8/layout/hierarchy2"/>
    <dgm:cxn modelId="{671D164A-6314-4DB7-A079-B5C7594541DC}" type="presOf" srcId="{960E0A3C-E7DA-4481-8BBA-7C304C7979E0}" destId="{6468AD86-B1EA-44FF-8D81-4278BFD22835}" srcOrd="0" destOrd="0" presId="urn:microsoft.com/office/officeart/2005/8/layout/hierarchy2"/>
    <dgm:cxn modelId="{311BB772-49F6-4D75-B722-B1AAC1E1B4AC}" type="presOf" srcId="{522FA42E-273E-48D4-B712-7D602EEB4411}" destId="{118164BD-FFEC-4E2B-A2EC-8537113F9CAB}" srcOrd="0" destOrd="0" presId="urn:microsoft.com/office/officeart/2005/8/layout/hierarchy2"/>
    <dgm:cxn modelId="{12981A0B-0E60-4B60-9999-3185B944993E}" srcId="{6C6D215C-EDA3-480C-9866-AD8AAE48E15A}" destId="{547EFD8B-0E88-4B7C-8197-9C9D300875C4}" srcOrd="1" destOrd="0" parTransId="{2F90BB6B-5378-4145-93F4-4E6DA42C4137}" sibTransId="{40561A2C-03A1-4E21-B531-28A1A087C359}"/>
    <dgm:cxn modelId="{5E704483-9FF7-4A6E-97E2-88CD872BE6F4}" type="presOf" srcId="{352BE43F-C2A8-4C25-80F9-9C2824FCFE8B}" destId="{0369C13C-08DE-4C2E-B15D-B3D2D784E93D}" srcOrd="0" destOrd="0" presId="urn:microsoft.com/office/officeart/2005/8/layout/hierarchy2"/>
    <dgm:cxn modelId="{3C87C2B4-776B-4FCF-80E7-DCB93C416C6F}" srcId="{547EFD8B-0E88-4B7C-8197-9C9D300875C4}" destId="{AB9CBF47-341B-4C2F-B299-C1594877F595}" srcOrd="0" destOrd="0" parTransId="{306B4097-B9DD-4DCB-B347-1DFC976C0223}" sibTransId="{3B238777-04AB-401F-940A-CF4A970121FB}"/>
    <dgm:cxn modelId="{39907E55-7016-4E47-A0C9-D3C51B0B8B50}" type="presOf" srcId="{F9ACBD4E-E3F8-46DB-9291-1E1704190128}" destId="{F6A9ECB5-7AB0-473C-9E4E-99F6CC7EC58A}" srcOrd="1" destOrd="0" presId="urn:microsoft.com/office/officeart/2005/8/layout/hierarchy2"/>
    <dgm:cxn modelId="{ACC04F5C-4894-4226-A3A6-5619A94EC7A0}" srcId="{CCF99F57-30F8-41FA-B390-760B968B1641}" destId="{077C447A-B0C9-4C68-AE48-33A20F95FF94}" srcOrd="2" destOrd="0" parTransId="{F0299FBB-2096-4E57-A8F6-FE1D9660F84D}" sibTransId="{0638CFF7-CACD-4F53-84FF-52D7104265C6}"/>
    <dgm:cxn modelId="{1E4253B1-39A8-4BE1-9010-B9B05FCDF0C8}" type="presOf" srcId="{BA6A37C7-3955-4DBD-B119-F01D85654A93}" destId="{2185E8A7-DB2B-4081-9A58-AA809A2D2E8C}" srcOrd="1" destOrd="0" presId="urn:microsoft.com/office/officeart/2005/8/layout/hierarchy2"/>
    <dgm:cxn modelId="{19EAA7A0-18E5-4865-8C4E-F64EEC052E23}" type="presOf" srcId="{2F90BB6B-5378-4145-93F4-4E6DA42C4137}" destId="{9C5E7210-5DE1-4580-BDE0-1D41396BBA32}" srcOrd="0" destOrd="0" presId="urn:microsoft.com/office/officeart/2005/8/layout/hierarchy2"/>
    <dgm:cxn modelId="{0EA36CBF-7451-4600-A05B-12829D11FE3B}" srcId="{6C6D215C-EDA3-480C-9866-AD8AAE48E15A}" destId="{FEBF0454-2878-466B-AC08-7C774FCE296F}" srcOrd="0" destOrd="0" parTransId="{AB823D56-6C9B-4B82-B7D4-B95BAC71C02E}" sibTransId="{DCC8D498-92BC-413F-B47B-274DA87777A2}"/>
    <dgm:cxn modelId="{E4A928DF-1B7D-493B-98F1-2A4D576F3BB1}" srcId="{374072F0-F6FF-46CC-A600-205EA16C8B57}" destId="{313213F9-63F4-4579-8992-0FC7706EAE3F}" srcOrd="2" destOrd="0" parTransId="{352BE43F-C2A8-4C25-80F9-9C2824FCFE8B}" sibTransId="{53EA5011-58E5-4A06-AD61-3A7CAECF3BBB}"/>
    <dgm:cxn modelId="{93CCC93F-FAA7-4AE3-9361-71C64A0861DC}" type="presParOf" srcId="{CF63EAA7-5B3A-4766-9937-44ABB7A78999}" destId="{FCDA5AF3-41E9-458D-979A-9133920322E2}" srcOrd="0" destOrd="0" presId="urn:microsoft.com/office/officeart/2005/8/layout/hierarchy2"/>
    <dgm:cxn modelId="{B7D01ECF-97C8-44D2-81C9-99906E2EDC36}" type="presParOf" srcId="{FCDA5AF3-41E9-458D-979A-9133920322E2}" destId="{6468AD86-B1EA-44FF-8D81-4278BFD22835}" srcOrd="0" destOrd="0" presId="urn:microsoft.com/office/officeart/2005/8/layout/hierarchy2"/>
    <dgm:cxn modelId="{95B853FD-C37A-416B-BD6D-AC7007C58049}" type="presParOf" srcId="{FCDA5AF3-41E9-458D-979A-9133920322E2}" destId="{8577BA18-AA1F-492F-9CDE-BB6F143A1CD8}" srcOrd="1" destOrd="0" presId="urn:microsoft.com/office/officeart/2005/8/layout/hierarchy2"/>
    <dgm:cxn modelId="{7641D6AD-D6EB-4AFF-AE71-C93C6E999D2A}" type="presParOf" srcId="{8577BA18-AA1F-492F-9CDE-BB6F143A1CD8}" destId="{AC8B128A-DFD2-494D-9B04-9F8AF7AF6C74}" srcOrd="0" destOrd="0" presId="urn:microsoft.com/office/officeart/2005/8/layout/hierarchy2"/>
    <dgm:cxn modelId="{BF3B24BB-F7EA-47B7-8714-C0B60EFEEEF1}" type="presParOf" srcId="{AC8B128A-DFD2-494D-9B04-9F8AF7AF6C74}" destId="{57D3D4D2-03AA-43D5-B79F-C302FA91294C}" srcOrd="0" destOrd="0" presId="urn:microsoft.com/office/officeart/2005/8/layout/hierarchy2"/>
    <dgm:cxn modelId="{95FB3072-048D-4F46-928B-0573E844E229}" type="presParOf" srcId="{8577BA18-AA1F-492F-9CDE-BB6F143A1CD8}" destId="{16C9FA13-DD3E-4B9E-A65D-616D24F482DF}" srcOrd="1" destOrd="0" presId="urn:microsoft.com/office/officeart/2005/8/layout/hierarchy2"/>
    <dgm:cxn modelId="{68C47182-9B7B-466F-AA0B-9903BACE5601}" type="presParOf" srcId="{16C9FA13-DD3E-4B9E-A65D-616D24F482DF}" destId="{59FEA3C5-2BB2-4F82-B9D7-18C421D159E6}" srcOrd="0" destOrd="0" presId="urn:microsoft.com/office/officeart/2005/8/layout/hierarchy2"/>
    <dgm:cxn modelId="{71642B88-D922-4535-A441-0D09E2E5307F}" type="presParOf" srcId="{16C9FA13-DD3E-4B9E-A65D-616D24F482DF}" destId="{F92F0554-4E66-4D24-8B77-DEF4362ADD43}" srcOrd="1" destOrd="0" presId="urn:microsoft.com/office/officeart/2005/8/layout/hierarchy2"/>
    <dgm:cxn modelId="{D97889F9-A1B4-4B9D-BAF3-7B5EBF62D5DB}" type="presParOf" srcId="{F92F0554-4E66-4D24-8B77-DEF4362ADD43}" destId="{298B6A5C-A8FE-40B9-AB88-5B9B0C1F1602}" srcOrd="0" destOrd="0" presId="urn:microsoft.com/office/officeart/2005/8/layout/hierarchy2"/>
    <dgm:cxn modelId="{A01B8DAE-F51B-4E81-9F50-6F8D427291BB}" type="presParOf" srcId="{298B6A5C-A8FE-40B9-AB88-5B9B0C1F1602}" destId="{82489C4E-AEDC-4CB3-9AA7-CA111C2E3E83}" srcOrd="0" destOrd="0" presId="urn:microsoft.com/office/officeart/2005/8/layout/hierarchy2"/>
    <dgm:cxn modelId="{414EF742-64DB-48A6-9515-4D4436DEA29C}" type="presParOf" srcId="{F92F0554-4E66-4D24-8B77-DEF4362ADD43}" destId="{C89CC468-D955-4015-B1DE-34CB7FCDB95E}" srcOrd="1" destOrd="0" presId="urn:microsoft.com/office/officeart/2005/8/layout/hierarchy2"/>
    <dgm:cxn modelId="{2FC4224F-6D43-46BA-8316-017BE9918FF8}" type="presParOf" srcId="{C89CC468-D955-4015-B1DE-34CB7FCDB95E}" destId="{118164BD-FFEC-4E2B-A2EC-8537113F9CAB}" srcOrd="0" destOrd="0" presId="urn:microsoft.com/office/officeart/2005/8/layout/hierarchy2"/>
    <dgm:cxn modelId="{C9A9E769-8BD8-4573-A69A-2D8E599F7069}" type="presParOf" srcId="{C89CC468-D955-4015-B1DE-34CB7FCDB95E}" destId="{7B748F0C-7699-47ED-B0A6-7221AA8DEB3B}" srcOrd="1" destOrd="0" presId="urn:microsoft.com/office/officeart/2005/8/layout/hierarchy2"/>
    <dgm:cxn modelId="{7556F8F5-02C3-403B-B1A4-B795FDA6FA7F}" type="presParOf" srcId="{F92F0554-4E66-4D24-8B77-DEF4362ADD43}" destId="{C7EC90D7-C179-4458-ACD4-920543B48A9B}" srcOrd="2" destOrd="0" presId="urn:microsoft.com/office/officeart/2005/8/layout/hierarchy2"/>
    <dgm:cxn modelId="{2C7035B8-A53D-4841-88FC-1EE31813463A}" type="presParOf" srcId="{C7EC90D7-C179-4458-ACD4-920543B48A9B}" destId="{2185E8A7-DB2B-4081-9A58-AA809A2D2E8C}" srcOrd="0" destOrd="0" presId="urn:microsoft.com/office/officeart/2005/8/layout/hierarchy2"/>
    <dgm:cxn modelId="{83AB7E85-5D3C-496C-B136-6C8D1E51BC8F}" type="presParOf" srcId="{F92F0554-4E66-4D24-8B77-DEF4362ADD43}" destId="{537A6DF0-84F4-4C40-849C-FD9334CA1D82}" srcOrd="3" destOrd="0" presId="urn:microsoft.com/office/officeart/2005/8/layout/hierarchy2"/>
    <dgm:cxn modelId="{A29ADDB4-9143-4C07-98A2-EEC6B87AFAE5}" type="presParOf" srcId="{537A6DF0-84F4-4C40-849C-FD9334CA1D82}" destId="{1DD00E52-883E-42B6-9943-63CA6DE2E959}" srcOrd="0" destOrd="0" presId="urn:microsoft.com/office/officeart/2005/8/layout/hierarchy2"/>
    <dgm:cxn modelId="{1CAD7706-BB69-4AD3-BA75-870D2C249D64}" type="presParOf" srcId="{537A6DF0-84F4-4C40-849C-FD9334CA1D82}" destId="{F1A047AC-4BF0-4F9B-80AD-8C48398CFF15}" srcOrd="1" destOrd="0" presId="urn:microsoft.com/office/officeart/2005/8/layout/hierarchy2"/>
    <dgm:cxn modelId="{BA4841BC-7169-4517-AAF9-904155423120}" type="presParOf" srcId="{8577BA18-AA1F-492F-9CDE-BB6F143A1CD8}" destId="{BFACE453-7014-4597-ACD4-C207CFE485A1}" srcOrd="2" destOrd="0" presId="urn:microsoft.com/office/officeart/2005/8/layout/hierarchy2"/>
    <dgm:cxn modelId="{C2B383F9-2FAA-4A7C-9204-24ECE1292CD6}" type="presParOf" srcId="{BFACE453-7014-4597-ACD4-C207CFE485A1}" destId="{CBBFDD35-1E11-4E01-A116-E19AE2460D1E}" srcOrd="0" destOrd="0" presId="urn:microsoft.com/office/officeart/2005/8/layout/hierarchy2"/>
    <dgm:cxn modelId="{CAC8BFD6-65D6-4405-930E-B52B239882C0}" type="presParOf" srcId="{8577BA18-AA1F-492F-9CDE-BB6F143A1CD8}" destId="{77875D8C-AD1E-4400-9B88-8B05B6628017}" srcOrd="3" destOrd="0" presId="urn:microsoft.com/office/officeart/2005/8/layout/hierarchy2"/>
    <dgm:cxn modelId="{487D9E5B-41D0-4568-B3D1-C77E634D7733}" type="presParOf" srcId="{77875D8C-AD1E-4400-9B88-8B05B6628017}" destId="{82976821-7D67-455E-B44C-3B9ED2314303}" srcOrd="0" destOrd="0" presId="urn:microsoft.com/office/officeart/2005/8/layout/hierarchy2"/>
    <dgm:cxn modelId="{C3E2682A-41FB-4BF5-8A67-EACE5D41997B}" type="presParOf" srcId="{77875D8C-AD1E-4400-9B88-8B05B6628017}" destId="{4151551A-9A0B-4DC7-A5D3-DCA4292B8A8F}" srcOrd="1" destOrd="0" presId="urn:microsoft.com/office/officeart/2005/8/layout/hierarchy2"/>
    <dgm:cxn modelId="{BD7B23D5-E803-48AF-A1FF-7A67234393D3}" type="presParOf" srcId="{4151551A-9A0B-4DC7-A5D3-DCA4292B8A8F}" destId="{A8A3FE69-2280-4401-A7D0-7F4C2F6D4F09}" srcOrd="0" destOrd="0" presId="urn:microsoft.com/office/officeart/2005/8/layout/hierarchy2"/>
    <dgm:cxn modelId="{A0076B07-7A60-49E7-ACD0-0C8A09CDDAA0}" type="presParOf" srcId="{A8A3FE69-2280-4401-A7D0-7F4C2F6D4F09}" destId="{4CE35572-30C2-414F-86B1-EB5A89DAE0F6}" srcOrd="0" destOrd="0" presId="urn:microsoft.com/office/officeart/2005/8/layout/hierarchy2"/>
    <dgm:cxn modelId="{134406ED-FB16-4875-B9F2-8780A1676132}" type="presParOf" srcId="{4151551A-9A0B-4DC7-A5D3-DCA4292B8A8F}" destId="{81E863A7-B9DD-4EAD-BC96-34B1FD8708ED}" srcOrd="1" destOrd="0" presId="urn:microsoft.com/office/officeart/2005/8/layout/hierarchy2"/>
    <dgm:cxn modelId="{168CDE37-5F34-457B-9057-9FCBA935EFF8}" type="presParOf" srcId="{81E863A7-B9DD-4EAD-BC96-34B1FD8708ED}" destId="{5F099BB0-6088-437B-BFEC-85702166F00F}" srcOrd="0" destOrd="0" presId="urn:microsoft.com/office/officeart/2005/8/layout/hierarchy2"/>
    <dgm:cxn modelId="{8D20BBCF-4283-4580-9330-4A347187093F}" type="presParOf" srcId="{81E863A7-B9DD-4EAD-BC96-34B1FD8708ED}" destId="{E15409E9-7FAE-4BA7-89EF-48AE01902F14}" srcOrd="1" destOrd="0" presId="urn:microsoft.com/office/officeart/2005/8/layout/hierarchy2"/>
    <dgm:cxn modelId="{06C6F439-FC2E-45E3-82B7-6B9592A508B7}" type="presParOf" srcId="{E15409E9-7FAE-4BA7-89EF-48AE01902F14}" destId="{6FC46D70-2646-46E2-A69D-1F9BB4844E60}" srcOrd="0" destOrd="0" presId="urn:microsoft.com/office/officeart/2005/8/layout/hierarchy2"/>
    <dgm:cxn modelId="{9AC317E3-F093-4C63-9697-88C17C3D7D29}" type="presParOf" srcId="{6FC46D70-2646-46E2-A69D-1F9BB4844E60}" destId="{AC87555D-3D56-4EA2-9A03-B64FC1ED5EE3}" srcOrd="0" destOrd="0" presId="urn:microsoft.com/office/officeart/2005/8/layout/hierarchy2"/>
    <dgm:cxn modelId="{55B02F76-2CFF-4350-BCD3-55FFCEEC5870}" type="presParOf" srcId="{E15409E9-7FAE-4BA7-89EF-48AE01902F14}" destId="{67E9565D-49D0-4965-8586-42C2B483384E}" srcOrd="1" destOrd="0" presId="urn:microsoft.com/office/officeart/2005/8/layout/hierarchy2"/>
    <dgm:cxn modelId="{9C8D1EF9-DC38-4E6E-A6CC-2A28A13E6037}" type="presParOf" srcId="{67E9565D-49D0-4965-8586-42C2B483384E}" destId="{9F278EA0-42BF-45C6-93CD-94F3D6BD0EF5}" srcOrd="0" destOrd="0" presId="urn:microsoft.com/office/officeart/2005/8/layout/hierarchy2"/>
    <dgm:cxn modelId="{6CBE19EC-B167-4149-962F-8DF19FA95191}" type="presParOf" srcId="{67E9565D-49D0-4965-8586-42C2B483384E}" destId="{F58700D5-5223-44B1-8F2E-B153EABF58CC}" srcOrd="1" destOrd="0" presId="urn:microsoft.com/office/officeart/2005/8/layout/hierarchy2"/>
    <dgm:cxn modelId="{7B1DC100-BBCF-4194-98CB-9CFF2F22E8DD}" type="presParOf" srcId="{F58700D5-5223-44B1-8F2E-B153EABF58CC}" destId="{97C63A1C-7542-4F10-8F0F-2BBD83FDCD52}" srcOrd="0" destOrd="0" presId="urn:microsoft.com/office/officeart/2005/8/layout/hierarchy2"/>
    <dgm:cxn modelId="{B1DF5086-D743-436D-A981-D5EB132C5FA6}" type="presParOf" srcId="{97C63A1C-7542-4F10-8F0F-2BBD83FDCD52}" destId="{E26FB3E3-B78C-4F9C-A098-11176D34A837}" srcOrd="0" destOrd="0" presId="urn:microsoft.com/office/officeart/2005/8/layout/hierarchy2"/>
    <dgm:cxn modelId="{A26EDB4F-8065-4B23-AA68-5DED4BECEF3D}" type="presParOf" srcId="{F58700D5-5223-44B1-8F2E-B153EABF58CC}" destId="{70C2DF2B-8C50-4ED5-9589-85CF20DC4C02}" srcOrd="1" destOrd="0" presId="urn:microsoft.com/office/officeart/2005/8/layout/hierarchy2"/>
    <dgm:cxn modelId="{99826C80-89F8-4AD6-883B-EFBA5331BD28}" type="presParOf" srcId="{70C2DF2B-8C50-4ED5-9589-85CF20DC4C02}" destId="{D45FF7B1-5102-4B25-8CDA-E710B3209132}" srcOrd="0" destOrd="0" presId="urn:microsoft.com/office/officeart/2005/8/layout/hierarchy2"/>
    <dgm:cxn modelId="{14726987-8DFC-4A36-AB1E-3C79AA851918}" type="presParOf" srcId="{70C2DF2B-8C50-4ED5-9589-85CF20DC4C02}" destId="{BD8215DC-D55B-4BA9-8ADC-71F500F67E01}" srcOrd="1" destOrd="0" presId="urn:microsoft.com/office/officeart/2005/8/layout/hierarchy2"/>
    <dgm:cxn modelId="{760E94F9-1E4D-4D9F-A7AE-7B9A3C83FF37}" type="presParOf" srcId="{F58700D5-5223-44B1-8F2E-B153EABF58CC}" destId="{C821B824-E05F-4873-B70B-AA5CCF19965B}" srcOrd="2" destOrd="0" presId="urn:microsoft.com/office/officeart/2005/8/layout/hierarchy2"/>
    <dgm:cxn modelId="{49B6BD4C-3A15-4713-8DAE-E2497C4EC04D}" type="presParOf" srcId="{C821B824-E05F-4873-B70B-AA5CCF19965B}" destId="{875186EA-FE24-4A47-BA2A-4EEB8B552FDD}" srcOrd="0" destOrd="0" presId="urn:microsoft.com/office/officeart/2005/8/layout/hierarchy2"/>
    <dgm:cxn modelId="{6BD6BA5F-759F-4E38-B1EF-D4C1DA1B166F}" type="presParOf" srcId="{F58700D5-5223-44B1-8F2E-B153EABF58CC}" destId="{A858BFDE-CE2A-4079-ADBE-B7BBBD5610EE}" srcOrd="3" destOrd="0" presId="urn:microsoft.com/office/officeart/2005/8/layout/hierarchy2"/>
    <dgm:cxn modelId="{2DD1CDC4-4EBB-4D13-B80C-89D85E69D3D7}" type="presParOf" srcId="{A858BFDE-CE2A-4079-ADBE-B7BBBD5610EE}" destId="{D554E9B2-5E5B-4D9F-95FC-1F1005C8B4B7}" srcOrd="0" destOrd="0" presId="urn:microsoft.com/office/officeart/2005/8/layout/hierarchy2"/>
    <dgm:cxn modelId="{7AE6C4A8-BF14-40E1-9CB6-30157B13AA99}" type="presParOf" srcId="{A858BFDE-CE2A-4079-ADBE-B7BBBD5610EE}" destId="{611C19BF-E7E8-4025-888C-003DB7CDABF0}" srcOrd="1" destOrd="0" presId="urn:microsoft.com/office/officeart/2005/8/layout/hierarchy2"/>
    <dgm:cxn modelId="{00DE312B-8057-49BE-8674-4770A9D7932B}" type="presParOf" srcId="{E15409E9-7FAE-4BA7-89EF-48AE01902F14}" destId="{22BF1C4B-B01B-4A6A-88F5-742D2191C0AD}" srcOrd="2" destOrd="0" presId="urn:microsoft.com/office/officeart/2005/8/layout/hierarchy2"/>
    <dgm:cxn modelId="{F734AF8B-DC2E-4301-A5CB-76F843F16B33}" type="presParOf" srcId="{22BF1C4B-B01B-4A6A-88F5-742D2191C0AD}" destId="{E7F4974F-190A-48BF-805E-6B9B88C968F8}" srcOrd="0" destOrd="0" presId="urn:microsoft.com/office/officeart/2005/8/layout/hierarchy2"/>
    <dgm:cxn modelId="{322BA37F-B5BA-42BB-AA7B-68CB68C8FFBB}" type="presParOf" srcId="{E15409E9-7FAE-4BA7-89EF-48AE01902F14}" destId="{C7C55A69-122E-49BF-85D2-D998A2F4ECE1}" srcOrd="3" destOrd="0" presId="urn:microsoft.com/office/officeart/2005/8/layout/hierarchy2"/>
    <dgm:cxn modelId="{3AA2F964-CA16-4D30-9D06-7A852C0063B0}" type="presParOf" srcId="{C7C55A69-122E-49BF-85D2-D998A2F4ECE1}" destId="{F250397D-432D-49B8-8A25-1E7C0C41D540}" srcOrd="0" destOrd="0" presId="urn:microsoft.com/office/officeart/2005/8/layout/hierarchy2"/>
    <dgm:cxn modelId="{C9452035-144E-4AA8-A22D-EB9FBE99C702}" type="presParOf" srcId="{C7C55A69-122E-49BF-85D2-D998A2F4ECE1}" destId="{C754FE45-43E2-4B1D-BDF9-7B1909B5F3DE}" srcOrd="1" destOrd="0" presId="urn:microsoft.com/office/officeart/2005/8/layout/hierarchy2"/>
    <dgm:cxn modelId="{D68E297D-2D39-4358-9080-DCA0FD57F878}" type="presParOf" srcId="{E15409E9-7FAE-4BA7-89EF-48AE01902F14}" destId="{303FC6BB-FF77-4848-B817-321FEC915D67}" srcOrd="4" destOrd="0" presId="urn:microsoft.com/office/officeart/2005/8/layout/hierarchy2"/>
    <dgm:cxn modelId="{8FA49F62-28C4-459B-99E6-856CA5E30A67}" type="presParOf" srcId="{303FC6BB-FF77-4848-B817-321FEC915D67}" destId="{7B524DE1-1A49-41C0-9EA4-3161D3D2AEEF}" srcOrd="0" destOrd="0" presId="urn:microsoft.com/office/officeart/2005/8/layout/hierarchy2"/>
    <dgm:cxn modelId="{58A40EAC-5CD9-4D96-B27A-147CFE3128A2}" type="presParOf" srcId="{E15409E9-7FAE-4BA7-89EF-48AE01902F14}" destId="{4661018B-7087-4710-BDD9-8204BF6D7347}" srcOrd="5" destOrd="0" presId="urn:microsoft.com/office/officeart/2005/8/layout/hierarchy2"/>
    <dgm:cxn modelId="{E4957C16-D7E4-40C1-9173-1B981E4EABF5}" type="presParOf" srcId="{4661018B-7087-4710-BDD9-8204BF6D7347}" destId="{2BB06847-1314-4FA2-80A6-181BB2C8953A}" srcOrd="0" destOrd="0" presId="urn:microsoft.com/office/officeart/2005/8/layout/hierarchy2"/>
    <dgm:cxn modelId="{E22F92BC-DE9D-4CCE-91BD-77ED812A72C2}" type="presParOf" srcId="{4661018B-7087-4710-BDD9-8204BF6D7347}" destId="{295F8DA6-438D-462B-B6EA-3B0BDBD0A055}" srcOrd="1" destOrd="0" presId="urn:microsoft.com/office/officeart/2005/8/layout/hierarchy2"/>
    <dgm:cxn modelId="{A18F729E-EB99-4CCE-B32E-E93DC2B868BF}" type="presParOf" srcId="{295F8DA6-438D-462B-B6EA-3B0BDBD0A055}" destId="{853C6948-4A79-407D-A465-AAD9AB40D826}" srcOrd="0" destOrd="0" presId="urn:microsoft.com/office/officeart/2005/8/layout/hierarchy2"/>
    <dgm:cxn modelId="{0771FB28-7A11-4424-A45C-1AF4A2C5B8F4}" type="presParOf" srcId="{853C6948-4A79-407D-A465-AAD9AB40D826}" destId="{87E73E88-19FF-42C0-8746-9323A0D8E73C}" srcOrd="0" destOrd="0" presId="urn:microsoft.com/office/officeart/2005/8/layout/hierarchy2"/>
    <dgm:cxn modelId="{57CFACD2-990B-435A-9C25-7150F8FE3D14}" type="presParOf" srcId="{295F8DA6-438D-462B-B6EA-3B0BDBD0A055}" destId="{EB215243-415B-4CCF-893E-45436794C594}" srcOrd="1" destOrd="0" presId="urn:microsoft.com/office/officeart/2005/8/layout/hierarchy2"/>
    <dgm:cxn modelId="{5D7D0A0B-B549-4A28-ABD5-5D3057E9F6FE}" type="presParOf" srcId="{EB215243-415B-4CCF-893E-45436794C594}" destId="{4D0E88AD-2941-4BA4-9515-140F1D2BC848}" srcOrd="0" destOrd="0" presId="urn:microsoft.com/office/officeart/2005/8/layout/hierarchy2"/>
    <dgm:cxn modelId="{5706271E-77E8-4CC9-96EA-05CEB3FD475C}" type="presParOf" srcId="{EB215243-415B-4CCF-893E-45436794C594}" destId="{A0905B9E-5A2B-472B-99F3-96583F452B66}" srcOrd="1" destOrd="0" presId="urn:microsoft.com/office/officeart/2005/8/layout/hierarchy2"/>
    <dgm:cxn modelId="{A13DAF96-4ED0-4CF3-88DB-9FC80C4D1DEA}" type="presParOf" srcId="{295F8DA6-438D-462B-B6EA-3B0BDBD0A055}" destId="{A7E2D0FE-EE26-4799-8F70-A46CB2D6A43C}" srcOrd="2" destOrd="0" presId="urn:microsoft.com/office/officeart/2005/8/layout/hierarchy2"/>
    <dgm:cxn modelId="{751141BD-CB7B-4AC8-A724-90278290A20C}" type="presParOf" srcId="{A7E2D0FE-EE26-4799-8F70-A46CB2D6A43C}" destId="{4FBAE970-3037-4406-BB2F-1947FDF0C0B2}" srcOrd="0" destOrd="0" presId="urn:microsoft.com/office/officeart/2005/8/layout/hierarchy2"/>
    <dgm:cxn modelId="{9FD06624-4F69-4C05-AF67-E307740A7521}" type="presParOf" srcId="{295F8DA6-438D-462B-B6EA-3B0BDBD0A055}" destId="{92A21F85-CEB1-4639-9ACF-8D4710F95187}" srcOrd="3" destOrd="0" presId="urn:microsoft.com/office/officeart/2005/8/layout/hierarchy2"/>
    <dgm:cxn modelId="{F7D5C3DE-EFDC-43FF-8659-B9BEDADBE63F}" type="presParOf" srcId="{92A21F85-CEB1-4639-9ACF-8D4710F95187}" destId="{6939E206-C8A2-423F-9E12-A346A9B2D174}" srcOrd="0" destOrd="0" presId="urn:microsoft.com/office/officeart/2005/8/layout/hierarchy2"/>
    <dgm:cxn modelId="{B1567502-113E-41F5-8BDA-CF4D7B1E7426}" type="presParOf" srcId="{92A21F85-CEB1-4639-9ACF-8D4710F95187}" destId="{91C989D1-0542-4EF0-9B66-8E8526D3D8D4}" srcOrd="1" destOrd="0" presId="urn:microsoft.com/office/officeart/2005/8/layout/hierarchy2"/>
    <dgm:cxn modelId="{B5817882-515E-4B0A-BE81-550C8B511E99}" type="presParOf" srcId="{295F8DA6-438D-462B-B6EA-3B0BDBD0A055}" destId="{2E6FF0C0-2EE0-4114-955B-550A6D998F51}" srcOrd="4" destOrd="0" presId="urn:microsoft.com/office/officeart/2005/8/layout/hierarchy2"/>
    <dgm:cxn modelId="{19B46F2A-FE26-4F81-9ACC-C3BF34A59F79}" type="presParOf" srcId="{2E6FF0C0-2EE0-4114-955B-550A6D998F51}" destId="{D59B27A5-B067-4D30-B44D-A5AC005D6DB4}" srcOrd="0" destOrd="0" presId="urn:microsoft.com/office/officeart/2005/8/layout/hierarchy2"/>
    <dgm:cxn modelId="{8E963CF0-7EFA-4C01-8EDE-C9BAAE6D6900}" type="presParOf" srcId="{295F8DA6-438D-462B-B6EA-3B0BDBD0A055}" destId="{8CDF92FD-4D62-43AF-92C2-D84124C7F1F8}" srcOrd="5" destOrd="0" presId="urn:microsoft.com/office/officeart/2005/8/layout/hierarchy2"/>
    <dgm:cxn modelId="{7A245542-6894-47BE-B7FC-CBDEB676F424}" type="presParOf" srcId="{8CDF92FD-4D62-43AF-92C2-D84124C7F1F8}" destId="{7882993E-4717-4BEE-A77C-4D6655E2BD1F}" srcOrd="0" destOrd="0" presId="urn:microsoft.com/office/officeart/2005/8/layout/hierarchy2"/>
    <dgm:cxn modelId="{E638E2C4-27E6-4BC4-9CF3-59427C026670}" type="presParOf" srcId="{8CDF92FD-4D62-43AF-92C2-D84124C7F1F8}" destId="{94E7394B-1B78-41C6-BC0D-669E2E3AD1FF}" srcOrd="1" destOrd="0" presId="urn:microsoft.com/office/officeart/2005/8/layout/hierarchy2"/>
    <dgm:cxn modelId="{EBEDC0F0-D7C6-4EDE-936B-756CBA49A5DF}" type="presParOf" srcId="{4151551A-9A0B-4DC7-A5D3-DCA4292B8A8F}" destId="{9C5E7210-5DE1-4580-BDE0-1D41396BBA32}" srcOrd="2" destOrd="0" presId="urn:microsoft.com/office/officeart/2005/8/layout/hierarchy2"/>
    <dgm:cxn modelId="{67B1EC55-2E96-4DDE-A03E-DF8342784AB0}" type="presParOf" srcId="{9C5E7210-5DE1-4580-BDE0-1D41396BBA32}" destId="{2EE123C3-E9AB-4201-ACC6-C3CEB17F5039}" srcOrd="0" destOrd="0" presId="urn:microsoft.com/office/officeart/2005/8/layout/hierarchy2"/>
    <dgm:cxn modelId="{51A3A6E6-612F-442A-BD52-6E06C627BCE4}" type="presParOf" srcId="{4151551A-9A0B-4DC7-A5D3-DCA4292B8A8F}" destId="{3B6BC2C3-1F4E-4449-9144-79549A2F1C64}" srcOrd="3" destOrd="0" presId="urn:microsoft.com/office/officeart/2005/8/layout/hierarchy2"/>
    <dgm:cxn modelId="{D1E591A8-6C32-4DB6-B4E2-B8CBCA16F892}" type="presParOf" srcId="{3B6BC2C3-1F4E-4449-9144-79549A2F1C64}" destId="{8272384D-352A-4070-B93D-C3C8593B13FF}" srcOrd="0" destOrd="0" presId="urn:microsoft.com/office/officeart/2005/8/layout/hierarchy2"/>
    <dgm:cxn modelId="{C734893D-93D0-4575-92EC-2C8FE95303A4}" type="presParOf" srcId="{3B6BC2C3-1F4E-4449-9144-79549A2F1C64}" destId="{3B3B3EE1-DB85-4872-B904-1B30A21D4D17}" srcOrd="1" destOrd="0" presId="urn:microsoft.com/office/officeart/2005/8/layout/hierarchy2"/>
    <dgm:cxn modelId="{3BFF808F-456A-4B19-8840-9B2118F438BE}" type="presParOf" srcId="{3B3B3EE1-DB85-4872-B904-1B30A21D4D17}" destId="{BAC2CC90-0754-49FA-8E83-70B959AC632B}" srcOrd="0" destOrd="0" presId="urn:microsoft.com/office/officeart/2005/8/layout/hierarchy2"/>
    <dgm:cxn modelId="{F4CEC143-89EC-43CA-A822-3207290DF90C}" type="presParOf" srcId="{BAC2CC90-0754-49FA-8E83-70B959AC632B}" destId="{F3C56A24-FB91-472A-866D-334BB0834A04}" srcOrd="0" destOrd="0" presId="urn:microsoft.com/office/officeart/2005/8/layout/hierarchy2"/>
    <dgm:cxn modelId="{51F2B20C-60EB-416B-A0C2-693CF7B28504}" type="presParOf" srcId="{3B3B3EE1-DB85-4872-B904-1B30A21D4D17}" destId="{B6ADB569-73D9-4500-B506-D5A7C7CA0198}" srcOrd="1" destOrd="0" presId="urn:microsoft.com/office/officeart/2005/8/layout/hierarchy2"/>
    <dgm:cxn modelId="{41382A0C-3007-4E7D-8289-06766A538891}" type="presParOf" srcId="{B6ADB569-73D9-4500-B506-D5A7C7CA0198}" destId="{2E7CFAE5-2BD6-46B6-83E4-8A7883FE44BA}" srcOrd="0" destOrd="0" presId="urn:microsoft.com/office/officeart/2005/8/layout/hierarchy2"/>
    <dgm:cxn modelId="{5DBD208D-8684-46F3-9A42-2BE21979538D}" type="presParOf" srcId="{B6ADB569-73D9-4500-B506-D5A7C7CA0198}" destId="{B7944344-9F82-43BF-8187-4881969E2491}" srcOrd="1" destOrd="0" presId="urn:microsoft.com/office/officeart/2005/8/layout/hierarchy2"/>
    <dgm:cxn modelId="{4CCE0878-ED5C-4150-8214-CFBDA1F1034C}" type="presParOf" srcId="{3B3B3EE1-DB85-4872-B904-1B30A21D4D17}" destId="{5944C5D7-EC25-4D8A-AE6B-0EEDDB72858C}" srcOrd="2" destOrd="0" presId="urn:microsoft.com/office/officeart/2005/8/layout/hierarchy2"/>
    <dgm:cxn modelId="{367B5C2A-E297-4B89-90B6-ED7E54CE594F}" type="presParOf" srcId="{5944C5D7-EC25-4D8A-AE6B-0EEDDB72858C}" destId="{E1EA8E1A-CC2E-4CDC-9109-E5661D69578D}" srcOrd="0" destOrd="0" presId="urn:microsoft.com/office/officeart/2005/8/layout/hierarchy2"/>
    <dgm:cxn modelId="{6338B9DD-D710-4AB9-B7E6-83BC1EFEB2F0}" type="presParOf" srcId="{3B3B3EE1-DB85-4872-B904-1B30A21D4D17}" destId="{EFC129D0-B95A-4A43-8722-FF454250570D}" srcOrd="3" destOrd="0" presId="urn:microsoft.com/office/officeart/2005/8/layout/hierarchy2"/>
    <dgm:cxn modelId="{017725C5-F3C7-437E-8000-0950D9435810}" type="presParOf" srcId="{EFC129D0-B95A-4A43-8722-FF454250570D}" destId="{1323A6AF-3691-467F-BE52-8246498E21AB}" srcOrd="0" destOrd="0" presId="urn:microsoft.com/office/officeart/2005/8/layout/hierarchy2"/>
    <dgm:cxn modelId="{DEFC0687-D444-4240-82B4-BC69876E5E3C}" type="presParOf" srcId="{EFC129D0-B95A-4A43-8722-FF454250570D}" destId="{A834E6CF-FCB9-4086-A823-A00947A25D5D}" srcOrd="1" destOrd="0" presId="urn:microsoft.com/office/officeart/2005/8/layout/hierarchy2"/>
    <dgm:cxn modelId="{7689B5E4-172D-480D-9D2B-74CF3AC18BF8}" type="presParOf" srcId="{8577BA18-AA1F-492F-9CDE-BB6F143A1CD8}" destId="{37708F7C-4BDA-4C3E-8398-13AE97335439}" srcOrd="4" destOrd="0" presId="urn:microsoft.com/office/officeart/2005/8/layout/hierarchy2"/>
    <dgm:cxn modelId="{411A6155-EC30-48D6-BE3D-C295E064BACD}" type="presParOf" srcId="{37708F7C-4BDA-4C3E-8398-13AE97335439}" destId="{89D559C0-7AD6-4235-824F-AC6941715E16}" srcOrd="0" destOrd="0" presId="urn:microsoft.com/office/officeart/2005/8/layout/hierarchy2"/>
    <dgm:cxn modelId="{2AB91BF1-982E-418D-883E-E2B11BA9BFD8}" type="presParOf" srcId="{8577BA18-AA1F-492F-9CDE-BB6F143A1CD8}" destId="{3EBADD6F-79A9-48FE-BA26-63F1B6CAC402}" srcOrd="5" destOrd="0" presId="urn:microsoft.com/office/officeart/2005/8/layout/hierarchy2"/>
    <dgm:cxn modelId="{EA8B03F6-37ED-4B2C-94F4-330901BC092E}" type="presParOf" srcId="{3EBADD6F-79A9-48FE-BA26-63F1B6CAC402}" destId="{5BD965B6-EF89-4CF8-9911-F1326358A96E}" srcOrd="0" destOrd="0" presId="urn:microsoft.com/office/officeart/2005/8/layout/hierarchy2"/>
    <dgm:cxn modelId="{F622221C-B547-4B88-9DBF-967B9A105B37}" type="presParOf" srcId="{3EBADD6F-79A9-48FE-BA26-63F1B6CAC402}" destId="{AA07BD10-D451-41ED-871A-F2762A5B4260}" srcOrd="1" destOrd="0" presId="urn:microsoft.com/office/officeart/2005/8/layout/hierarchy2"/>
    <dgm:cxn modelId="{D2ACBE18-B48E-4657-A648-9A382223E0E3}" type="presParOf" srcId="{AA07BD10-D451-41ED-871A-F2762A5B4260}" destId="{7889816C-F237-4AA6-9FF7-77385B0DDDC1}" srcOrd="0" destOrd="0" presId="urn:microsoft.com/office/officeart/2005/8/layout/hierarchy2"/>
    <dgm:cxn modelId="{C390A493-F69E-42C8-AD13-9CE417E4822E}" type="presParOf" srcId="{7889816C-F237-4AA6-9FF7-77385B0DDDC1}" destId="{F6A9ECB5-7AB0-473C-9E4E-99F6CC7EC58A}" srcOrd="0" destOrd="0" presId="urn:microsoft.com/office/officeart/2005/8/layout/hierarchy2"/>
    <dgm:cxn modelId="{1BFFB0E7-2B5F-4B89-A285-0B749B411F5F}" type="presParOf" srcId="{AA07BD10-D451-41ED-871A-F2762A5B4260}" destId="{2C7073D9-0E60-4683-8BFC-FCBF8DB88319}" srcOrd="1" destOrd="0" presId="urn:microsoft.com/office/officeart/2005/8/layout/hierarchy2"/>
    <dgm:cxn modelId="{18DE40DE-7F25-4E6C-B1E6-EA059396AE39}" type="presParOf" srcId="{2C7073D9-0E60-4683-8BFC-FCBF8DB88319}" destId="{DDA0EBCE-7FA8-4E5E-9AAE-5AFD4370911D}" srcOrd="0" destOrd="0" presId="urn:microsoft.com/office/officeart/2005/8/layout/hierarchy2"/>
    <dgm:cxn modelId="{4D703311-3F4E-4AF6-8960-BC075BFD2037}" type="presParOf" srcId="{2C7073D9-0E60-4683-8BFC-FCBF8DB88319}" destId="{23F2F191-D757-4D3C-9821-304DDACE43E5}" srcOrd="1" destOrd="0" presId="urn:microsoft.com/office/officeart/2005/8/layout/hierarchy2"/>
    <dgm:cxn modelId="{228F87B4-3DAB-47D1-9539-0341D0F286BC}" type="presParOf" srcId="{AA07BD10-D451-41ED-871A-F2762A5B4260}" destId="{EE03249D-F573-438C-83D8-A39AFC4DAA81}" srcOrd="2" destOrd="0" presId="urn:microsoft.com/office/officeart/2005/8/layout/hierarchy2"/>
    <dgm:cxn modelId="{253C4CB5-F7EF-4BFE-ACC0-CAA2A0CCDDFE}" type="presParOf" srcId="{EE03249D-F573-438C-83D8-A39AFC4DAA81}" destId="{311125E1-F339-4F5B-96C6-B93C7EB1B802}" srcOrd="0" destOrd="0" presId="urn:microsoft.com/office/officeart/2005/8/layout/hierarchy2"/>
    <dgm:cxn modelId="{597DB353-97DC-45EA-9D58-1261F4521240}" type="presParOf" srcId="{AA07BD10-D451-41ED-871A-F2762A5B4260}" destId="{06E2B92C-DDAF-4B31-8C2C-BD203442731C}" srcOrd="3" destOrd="0" presId="urn:microsoft.com/office/officeart/2005/8/layout/hierarchy2"/>
    <dgm:cxn modelId="{180EB975-FC29-4928-9853-3A671D164359}" type="presParOf" srcId="{06E2B92C-DDAF-4B31-8C2C-BD203442731C}" destId="{CC78552B-4913-4106-85F3-6DF1E566A747}" srcOrd="0" destOrd="0" presId="urn:microsoft.com/office/officeart/2005/8/layout/hierarchy2"/>
    <dgm:cxn modelId="{23C7225F-7CFA-46A7-BC4A-BEF5B6CF34EC}" type="presParOf" srcId="{06E2B92C-DDAF-4B31-8C2C-BD203442731C}" destId="{36606D90-BF6E-4DEF-B237-23B6D2AB3047}" srcOrd="1" destOrd="0" presId="urn:microsoft.com/office/officeart/2005/8/layout/hierarchy2"/>
    <dgm:cxn modelId="{A5ACCA05-E5AD-4348-BB46-219488CAB56A}" type="presParOf" srcId="{AA07BD10-D451-41ED-871A-F2762A5B4260}" destId="{0369C13C-08DE-4C2E-B15D-B3D2D784E93D}" srcOrd="4" destOrd="0" presId="urn:microsoft.com/office/officeart/2005/8/layout/hierarchy2"/>
    <dgm:cxn modelId="{0B2BCD19-5267-4AF6-BCA1-95BDB9AA9805}" type="presParOf" srcId="{0369C13C-08DE-4C2E-B15D-B3D2D784E93D}" destId="{94C33441-D3AC-4438-83B2-C152A374F5A4}" srcOrd="0" destOrd="0" presId="urn:microsoft.com/office/officeart/2005/8/layout/hierarchy2"/>
    <dgm:cxn modelId="{5576752A-026D-4EB4-9ADE-842DB1AE01B6}" type="presParOf" srcId="{AA07BD10-D451-41ED-871A-F2762A5B4260}" destId="{AA172908-3E05-4BA7-AE54-5EB8BDEACAF8}" srcOrd="5" destOrd="0" presId="urn:microsoft.com/office/officeart/2005/8/layout/hierarchy2"/>
    <dgm:cxn modelId="{412E9C8C-091B-4B48-995A-58BAE26D1066}" type="presParOf" srcId="{AA172908-3E05-4BA7-AE54-5EB8BDEACAF8}" destId="{CFC8487E-BCF0-4D32-A076-15E7E91D5B1F}" srcOrd="0" destOrd="0" presId="urn:microsoft.com/office/officeart/2005/8/layout/hierarchy2"/>
    <dgm:cxn modelId="{6BE0F418-5045-495E-BC4A-FC1CAF31FF9A}" type="presParOf" srcId="{AA172908-3E05-4BA7-AE54-5EB8BDEACAF8}" destId="{264983CF-F07A-4B36-A7C3-A0B8EB09C583}"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8AD86-B1EA-44FF-8D81-4278BFD22835}">
      <dsp:nvSpPr>
        <dsp:cNvPr id="0" name=""/>
        <dsp:cNvSpPr/>
      </dsp:nvSpPr>
      <dsp:spPr>
        <a:xfrm>
          <a:off x="154623" y="2648684"/>
          <a:ext cx="1265836" cy="696209"/>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Cementitious systems</a:t>
          </a:r>
          <a:endParaRPr lang="en-US" sz="1600" b="1" kern="1200" dirty="0"/>
        </a:p>
      </dsp:txBody>
      <dsp:txXfrm>
        <a:off x="175014" y="2669075"/>
        <a:ext cx="1225054" cy="655427"/>
      </dsp:txXfrm>
    </dsp:sp>
    <dsp:sp modelId="{AC8B128A-DFD2-494D-9B04-9F8AF7AF6C74}">
      <dsp:nvSpPr>
        <dsp:cNvPr id="0" name=""/>
        <dsp:cNvSpPr/>
      </dsp:nvSpPr>
      <dsp:spPr>
        <a:xfrm rot="16808618">
          <a:off x="404773" y="1775726"/>
          <a:ext cx="2465607" cy="15058"/>
        </a:xfrm>
        <a:custGeom>
          <a:avLst/>
          <a:gdLst/>
          <a:ahLst/>
          <a:cxnLst/>
          <a:rect l="0" t="0" r="0" b="0"/>
          <a:pathLst>
            <a:path>
              <a:moveTo>
                <a:pt x="0" y="7529"/>
              </a:moveTo>
              <a:lnTo>
                <a:pt x="2465607"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575936" y="1721615"/>
        <a:ext cx="123280" cy="123280"/>
      </dsp:txXfrm>
    </dsp:sp>
    <dsp:sp modelId="{59FEA3C5-2BB2-4F82-B9D7-18C421D159E6}">
      <dsp:nvSpPr>
        <dsp:cNvPr id="0" name=""/>
        <dsp:cNvSpPr/>
      </dsp:nvSpPr>
      <dsp:spPr>
        <a:xfrm>
          <a:off x="1854694" y="308185"/>
          <a:ext cx="1046145" cy="52307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t>Cement binders</a:t>
          </a:r>
          <a:endParaRPr lang="en-US" sz="1600" b="1" kern="1200" dirty="0"/>
        </a:p>
      </dsp:txBody>
      <dsp:txXfrm>
        <a:off x="1870014" y="323505"/>
        <a:ext cx="1015505" cy="492432"/>
      </dsp:txXfrm>
    </dsp:sp>
    <dsp:sp modelId="{298B6A5C-A8FE-40B9-AB88-5B9B0C1F1602}">
      <dsp:nvSpPr>
        <dsp:cNvPr id="0" name=""/>
        <dsp:cNvSpPr/>
      </dsp:nvSpPr>
      <dsp:spPr>
        <a:xfrm rot="19424790">
          <a:off x="2850394" y="408099"/>
          <a:ext cx="521147" cy="15058"/>
        </a:xfrm>
        <a:custGeom>
          <a:avLst/>
          <a:gdLst/>
          <a:ahLst/>
          <a:cxnLst/>
          <a:rect l="0" t="0" r="0" b="0"/>
          <a:pathLst>
            <a:path>
              <a:moveTo>
                <a:pt x="0" y="7529"/>
              </a:moveTo>
              <a:lnTo>
                <a:pt x="52114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7939" y="402600"/>
        <a:ext cx="26057" cy="26057"/>
      </dsp:txXfrm>
    </dsp:sp>
    <dsp:sp modelId="{118164BD-FFEC-4E2B-A2EC-8537113F9CAB}">
      <dsp:nvSpPr>
        <dsp:cNvPr id="0" name=""/>
        <dsp:cNvSpPr/>
      </dsp:nvSpPr>
      <dsp:spPr>
        <a:xfrm>
          <a:off x="3321097" y="0"/>
          <a:ext cx="1046145" cy="52307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t>Calcium </a:t>
          </a:r>
          <a:r>
            <a:rPr lang="en-US" sz="1100" b="1" kern="1200" dirty="0" err="1" smtClean="0"/>
            <a:t>aluminate</a:t>
          </a:r>
          <a:r>
            <a:rPr lang="en-US" sz="1100" b="1" kern="1200" dirty="0" smtClean="0"/>
            <a:t> cement (CAC)</a:t>
          </a:r>
          <a:endParaRPr lang="en-US" sz="1100" b="1" kern="1200" dirty="0"/>
        </a:p>
      </dsp:txBody>
      <dsp:txXfrm>
        <a:off x="3336417" y="15320"/>
        <a:ext cx="1015505" cy="492432"/>
      </dsp:txXfrm>
    </dsp:sp>
    <dsp:sp modelId="{C7EC90D7-C179-4458-ACD4-920543B48A9B}">
      <dsp:nvSpPr>
        <dsp:cNvPr id="0" name=""/>
        <dsp:cNvSpPr/>
      </dsp:nvSpPr>
      <dsp:spPr>
        <a:xfrm rot="1838588">
          <a:off x="2866734" y="686675"/>
          <a:ext cx="488467" cy="15058"/>
        </a:xfrm>
        <a:custGeom>
          <a:avLst/>
          <a:gdLst/>
          <a:ahLst/>
          <a:cxnLst/>
          <a:rect l="0" t="0" r="0" b="0"/>
          <a:pathLst>
            <a:path>
              <a:moveTo>
                <a:pt x="0" y="7529"/>
              </a:moveTo>
              <a:lnTo>
                <a:pt x="48846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8756" y="681993"/>
        <a:ext cx="24423" cy="24423"/>
      </dsp:txXfrm>
    </dsp:sp>
    <dsp:sp modelId="{1DD00E52-883E-42B6-9943-63CA6DE2E959}">
      <dsp:nvSpPr>
        <dsp:cNvPr id="0" name=""/>
        <dsp:cNvSpPr/>
      </dsp:nvSpPr>
      <dsp:spPr>
        <a:xfrm>
          <a:off x="3321097" y="557152"/>
          <a:ext cx="1046145" cy="523072"/>
        </a:xfrm>
        <a:prstGeom prst="roundRect">
          <a:avLst>
            <a:gd name="adj" fmla="val 10000"/>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b="1" kern="1200" dirty="0" smtClean="0"/>
            <a:t>Ordinary Portland cement (OPC)</a:t>
          </a:r>
          <a:endParaRPr lang="en-US" sz="1100" b="1" kern="1200" dirty="0"/>
        </a:p>
      </dsp:txBody>
      <dsp:txXfrm>
        <a:off x="3336417" y="572472"/>
        <a:ext cx="1015505" cy="492432"/>
      </dsp:txXfrm>
    </dsp:sp>
    <dsp:sp modelId="{BFACE453-7014-4597-ACD4-C207CFE485A1}">
      <dsp:nvSpPr>
        <dsp:cNvPr id="0" name=""/>
        <dsp:cNvSpPr/>
      </dsp:nvSpPr>
      <dsp:spPr>
        <a:xfrm rot="2356144">
          <a:off x="1357130" y="3166772"/>
          <a:ext cx="560894" cy="15058"/>
        </a:xfrm>
        <a:custGeom>
          <a:avLst/>
          <a:gdLst/>
          <a:ahLst/>
          <a:cxnLst/>
          <a:rect l="0" t="0" r="0" b="0"/>
          <a:pathLst>
            <a:path>
              <a:moveTo>
                <a:pt x="0" y="7529"/>
              </a:moveTo>
              <a:lnTo>
                <a:pt x="560894"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623554" y="3160279"/>
        <a:ext cx="28044" cy="28044"/>
      </dsp:txXfrm>
    </dsp:sp>
    <dsp:sp modelId="{82976821-7D67-455E-B44C-3B9ED2314303}">
      <dsp:nvSpPr>
        <dsp:cNvPr id="0" name=""/>
        <dsp:cNvSpPr/>
      </dsp:nvSpPr>
      <dsp:spPr>
        <a:xfrm>
          <a:off x="1854694" y="3090278"/>
          <a:ext cx="1046145" cy="523072"/>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t>Pozzolan</a:t>
          </a:r>
          <a:endParaRPr lang="en-US" sz="1600" b="1" kern="1200" dirty="0"/>
        </a:p>
      </dsp:txBody>
      <dsp:txXfrm>
        <a:off x="1870014" y="3105598"/>
        <a:ext cx="1015505" cy="492432"/>
      </dsp:txXfrm>
    </dsp:sp>
    <dsp:sp modelId="{A8A3FE69-2280-4401-A7D0-7F4C2F6D4F09}">
      <dsp:nvSpPr>
        <dsp:cNvPr id="0" name=""/>
        <dsp:cNvSpPr/>
      </dsp:nvSpPr>
      <dsp:spPr>
        <a:xfrm rot="17810170">
          <a:off x="2646599" y="2930730"/>
          <a:ext cx="926939" cy="15058"/>
        </a:xfrm>
        <a:custGeom>
          <a:avLst/>
          <a:gdLst/>
          <a:ahLst/>
          <a:cxnLst/>
          <a:rect l="0" t="0" r="0" b="0"/>
          <a:pathLst>
            <a:path>
              <a:moveTo>
                <a:pt x="0" y="7529"/>
              </a:moveTo>
              <a:lnTo>
                <a:pt x="926939"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86895" y="2915086"/>
        <a:ext cx="46346" cy="46346"/>
      </dsp:txXfrm>
    </dsp:sp>
    <dsp:sp modelId="{5F099BB0-6088-437B-BFEC-85702166F00F}">
      <dsp:nvSpPr>
        <dsp:cNvPr id="0" name=""/>
        <dsp:cNvSpPr/>
      </dsp:nvSpPr>
      <dsp:spPr>
        <a:xfrm>
          <a:off x="3319297" y="2263169"/>
          <a:ext cx="1046145" cy="523072"/>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Natural</a:t>
          </a:r>
          <a:endParaRPr lang="en-US" sz="1400" kern="1200" dirty="0"/>
        </a:p>
      </dsp:txBody>
      <dsp:txXfrm>
        <a:off x="3334617" y="2278489"/>
        <a:ext cx="1015505" cy="492432"/>
      </dsp:txXfrm>
    </dsp:sp>
    <dsp:sp modelId="{6FC46D70-2646-46E2-A69D-1F9BB4844E60}">
      <dsp:nvSpPr>
        <dsp:cNvPr id="0" name=""/>
        <dsp:cNvSpPr/>
      </dsp:nvSpPr>
      <dsp:spPr>
        <a:xfrm rot="17861126">
          <a:off x="4128999" y="2126103"/>
          <a:ext cx="883269" cy="15058"/>
        </a:xfrm>
        <a:custGeom>
          <a:avLst/>
          <a:gdLst/>
          <a:ahLst/>
          <a:cxnLst/>
          <a:rect l="0" t="0" r="0" b="0"/>
          <a:pathLst>
            <a:path>
              <a:moveTo>
                <a:pt x="0" y="7529"/>
              </a:moveTo>
              <a:lnTo>
                <a:pt x="883269"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48552" y="2111551"/>
        <a:ext cx="44163" cy="44163"/>
      </dsp:txXfrm>
    </dsp:sp>
    <dsp:sp modelId="{9F278EA0-42BF-45C6-93CD-94F3D6BD0EF5}">
      <dsp:nvSpPr>
        <dsp:cNvPr id="0" name=""/>
        <dsp:cNvSpPr/>
      </dsp:nvSpPr>
      <dsp:spPr>
        <a:xfrm>
          <a:off x="4775825" y="1481024"/>
          <a:ext cx="1046145" cy="52307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Zeolite</a:t>
          </a:r>
          <a:endParaRPr lang="en-US" sz="1400" kern="1200" dirty="0"/>
        </a:p>
      </dsp:txBody>
      <dsp:txXfrm>
        <a:off x="4791145" y="1496344"/>
        <a:ext cx="1015505" cy="492432"/>
      </dsp:txXfrm>
    </dsp:sp>
    <dsp:sp modelId="{97C63A1C-7542-4F10-8F0F-2BBD83FDCD52}">
      <dsp:nvSpPr>
        <dsp:cNvPr id="0" name=""/>
        <dsp:cNvSpPr/>
      </dsp:nvSpPr>
      <dsp:spPr>
        <a:xfrm rot="19656854">
          <a:off x="5782689" y="1599761"/>
          <a:ext cx="505096" cy="15058"/>
        </a:xfrm>
        <a:custGeom>
          <a:avLst/>
          <a:gdLst/>
          <a:ahLst/>
          <a:cxnLst/>
          <a:rect l="0" t="0" r="0" b="0"/>
          <a:pathLst>
            <a:path>
              <a:moveTo>
                <a:pt x="0" y="7529"/>
              </a:moveTo>
              <a:lnTo>
                <a:pt x="505096"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2610" y="1594663"/>
        <a:ext cx="25254" cy="25254"/>
      </dsp:txXfrm>
    </dsp:sp>
    <dsp:sp modelId="{D45FF7B1-5102-4B25-8CDA-E710B3209132}">
      <dsp:nvSpPr>
        <dsp:cNvPr id="0" name=""/>
        <dsp:cNvSpPr/>
      </dsp:nvSpPr>
      <dsp:spPr>
        <a:xfrm>
          <a:off x="6248505" y="1210485"/>
          <a:ext cx="1046145" cy="52307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 Ferrierite (</a:t>
          </a:r>
          <a:r>
            <a:rPr lang="en-US" sz="1400" kern="1200" dirty="0" err="1" smtClean="0"/>
            <a:t>Ferr</a:t>
          </a:r>
          <a:r>
            <a:rPr lang="en-US" sz="1400" kern="1200" dirty="0" smtClean="0"/>
            <a:t>, </a:t>
          </a:r>
          <a:r>
            <a:rPr lang="en-US" sz="1200" kern="1200" dirty="0" smtClean="0"/>
            <a:t>zeolite 2</a:t>
          </a:r>
          <a:r>
            <a:rPr lang="en-US" sz="1400" kern="1200" dirty="0" smtClean="0"/>
            <a:t>)</a:t>
          </a:r>
          <a:endParaRPr lang="en-US" sz="1400" kern="1200" dirty="0"/>
        </a:p>
      </dsp:txBody>
      <dsp:txXfrm>
        <a:off x="6263825" y="1225805"/>
        <a:ext cx="1015505" cy="492432"/>
      </dsp:txXfrm>
    </dsp:sp>
    <dsp:sp modelId="{C821B824-E05F-4873-B70B-AA5CCF19965B}">
      <dsp:nvSpPr>
        <dsp:cNvPr id="0" name=""/>
        <dsp:cNvSpPr/>
      </dsp:nvSpPr>
      <dsp:spPr>
        <a:xfrm rot="2268710">
          <a:off x="5765289" y="1900528"/>
          <a:ext cx="539897" cy="15058"/>
        </a:xfrm>
        <a:custGeom>
          <a:avLst/>
          <a:gdLst/>
          <a:ahLst/>
          <a:cxnLst/>
          <a:rect l="0" t="0" r="0" b="0"/>
          <a:pathLst>
            <a:path>
              <a:moveTo>
                <a:pt x="0" y="7529"/>
              </a:moveTo>
              <a:lnTo>
                <a:pt x="53989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1740" y="1894560"/>
        <a:ext cx="26994" cy="26994"/>
      </dsp:txXfrm>
    </dsp:sp>
    <dsp:sp modelId="{D554E9B2-5E5B-4D9F-95FC-1F1005C8B4B7}">
      <dsp:nvSpPr>
        <dsp:cNvPr id="0" name=""/>
        <dsp:cNvSpPr/>
      </dsp:nvSpPr>
      <dsp:spPr>
        <a:xfrm>
          <a:off x="6248505" y="1812019"/>
          <a:ext cx="1046145" cy="52307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Clinoptilolite</a:t>
          </a:r>
          <a:r>
            <a:rPr lang="en-US" sz="1400" kern="1200" dirty="0" smtClean="0"/>
            <a:t> (</a:t>
          </a:r>
          <a:r>
            <a:rPr lang="en-US" sz="1400" kern="1200" dirty="0" err="1" smtClean="0"/>
            <a:t>Clin</a:t>
          </a:r>
          <a:r>
            <a:rPr lang="en-US" sz="1400" kern="1200" dirty="0" smtClean="0"/>
            <a:t>, </a:t>
          </a:r>
          <a:r>
            <a:rPr lang="en-US" sz="1200" kern="1200" dirty="0" smtClean="0"/>
            <a:t>zeolite 1</a:t>
          </a:r>
          <a:r>
            <a:rPr lang="en-US" sz="1400" kern="1200" dirty="0" smtClean="0"/>
            <a:t>)</a:t>
          </a:r>
          <a:endParaRPr lang="en-US" sz="1400" kern="1200" dirty="0"/>
        </a:p>
      </dsp:txBody>
      <dsp:txXfrm>
        <a:off x="6263825" y="1827339"/>
        <a:ext cx="1015505" cy="492432"/>
      </dsp:txXfrm>
    </dsp:sp>
    <dsp:sp modelId="{22BF1C4B-B01B-4A6A-88F5-742D2191C0AD}">
      <dsp:nvSpPr>
        <dsp:cNvPr id="0" name=""/>
        <dsp:cNvSpPr/>
      </dsp:nvSpPr>
      <dsp:spPr>
        <a:xfrm rot="19974171">
          <a:off x="4339093" y="2407830"/>
          <a:ext cx="480112" cy="15058"/>
        </a:xfrm>
        <a:custGeom>
          <a:avLst/>
          <a:gdLst/>
          <a:ahLst/>
          <a:cxnLst/>
          <a:rect l="0" t="0" r="0" b="0"/>
          <a:pathLst>
            <a:path>
              <a:moveTo>
                <a:pt x="0" y="7529"/>
              </a:moveTo>
              <a:lnTo>
                <a:pt x="480112"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67147" y="2403357"/>
        <a:ext cx="24005" cy="24005"/>
      </dsp:txXfrm>
    </dsp:sp>
    <dsp:sp modelId="{F250397D-432D-49B8-8A25-1E7C0C41D540}">
      <dsp:nvSpPr>
        <dsp:cNvPr id="0" name=""/>
        <dsp:cNvSpPr/>
      </dsp:nvSpPr>
      <dsp:spPr>
        <a:xfrm>
          <a:off x="4792856" y="2044477"/>
          <a:ext cx="1046145" cy="523072"/>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Silica</a:t>
          </a:r>
          <a:endParaRPr lang="en-US" sz="1400" kern="1200" dirty="0"/>
        </a:p>
      </dsp:txBody>
      <dsp:txXfrm>
        <a:off x="4808176" y="2059797"/>
        <a:ext cx="1015505" cy="492432"/>
      </dsp:txXfrm>
    </dsp:sp>
    <dsp:sp modelId="{303FC6BB-FF77-4848-B817-321FEC915D67}">
      <dsp:nvSpPr>
        <dsp:cNvPr id="0" name=""/>
        <dsp:cNvSpPr/>
      </dsp:nvSpPr>
      <dsp:spPr>
        <a:xfrm rot="2437619">
          <a:off x="4294244" y="2709513"/>
          <a:ext cx="590775" cy="15058"/>
        </a:xfrm>
        <a:custGeom>
          <a:avLst/>
          <a:gdLst/>
          <a:ahLst/>
          <a:cxnLst/>
          <a:rect l="0" t="0" r="0" b="0"/>
          <a:pathLst>
            <a:path>
              <a:moveTo>
                <a:pt x="0" y="7529"/>
              </a:moveTo>
              <a:lnTo>
                <a:pt x="59077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74862" y="2702272"/>
        <a:ext cx="29538" cy="29538"/>
      </dsp:txXfrm>
    </dsp:sp>
    <dsp:sp modelId="{2BB06847-1314-4FA2-80A6-181BB2C8953A}">
      <dsp:nvSpPr>
        <dsp:cNvPr id="0" name=""/>
        <dsp:cNvSpPr/>
      </dsp:nvSpPr>
      <dsp:spPr>
        <a:xfrm>
          <a:off x="4813821" y="2647842"/>
          <a:ext cx="1046145" cy="523072"/>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Clays</a:t>
          </a:r>
          <a:endParaRPr lang="en-US" sz="1400" kern="1200" dirty="0"/>
        </a:p>
      </dsp:txBody>
      <dsp:txXfrm>
        <a:off x="4829141" y="2663162"/>
        <a:ext cx="1015505" cy="492432"/>
      </dsp:txXfrm>
    </dsp:sp>
    <dsp:sp modelId="{853C6948-4A79-407D-A465-AAD9AB40D826}">
      <dsp:nvSpPr>
        <dsp:cNvPr id="0" name=""/>
        <dsp:cNvSpPr/>
      </dsp:nvSpPr>
      <dsp:spPr>
        <a:xfrm rot="20477411">
          <a:off x="5848770" y="2833884"/>
          <a:ext cx="423757" cy="15058"/>
        </a:xfrm>
        <a:custGeom>
          <a:avLst/>
          <a:gdLst/>
          <a:ahLst/>
          <a:cxnLst/>
          <a:rect l="0" t="0" r="0" b="0"/>
          <a:pathLst>
            <a:path>
              <a:moveTo>
                <a:pt x="0" y="7529"/>
              </a:moveTo>
              <a:lnTo>
                <a:pt x="423757"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50054" y="2830819"/>
        <a:ext cx="21187" cy="21187"/>
      </dsp:txXfrm>
    </dsp:sp>
    <dsp:sp modelId="{4D0E88AD-2941-4BA4-9515-140F1D2BC848}">
      <dsp:nvSpPr>
        <dsp:cNvPr id="0" name=""/>
        <dsp:cNvSpPr/>
      </dsp:nvSpPr>
      <dsp:spPr>
        <a:xfrm>
          <a:off x="6261330" y="2511911"/>
          <a:ext cx="1046145" cy="523072"/>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Metakaoline</a:t>
          </a:r>
          <a:endParaRPr lang="en-US" sz="1400" kern="1200" dirty="0"/>
        </a:p>
      </dsp:txBody>
      <dsp:txXfrm>
        <a:off x="6276650" y="2527231"/>
        <a:ext cx="1015505" cy="492432"/>
      </dsp:txXfrm>
    </dsp:sp>
    <dsp:sp modelId="{A7E2D0FE-EE26-4799-8F70-A46CB2D6A43C}">
      <dsp:nvSpPr>
        <dsp:cNvPr id="0" name=""/>
        <dsp:cNvSpPr/>
      </dsp:nvSpPr>
      <dsp:spPr>
        <a:xfrm rot="2965920">
          <a:off x="5752073" y="3136254"/>
          <a:ext cx="617150" cy="15058"/>
        </a:xfrm>
        <a:custGeom>
          <a:avLst/>
          <a:gdLst/>
          <a:ahLst/>
          <a:cxnLst/>
          <a:rect l="0" t="0" r="0" b="0"/>
          <a:pathLst>
            <a:path>
              <a:moveTo>
                <a:pt x="0" y="7529"/>
              </a:moveTo>
              <a:lnTo>
                <a:pt x="617150"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45220" y="3128354"/>
        <a:ext cx="30857" cy="30857"/>
      </dsp:txXfrm>
    </dsp:sp>
    <dsp:sp modelId="{6939E206-C8A2-423F-9E12-A346A9B2D174}">
      <dsp:nvSpPr>
        <dsp:cNvPr id="0" name=""/>
        <dsp:cNvSpPr/>
      </dsp:nvSpPr>
      <dsp:spPr>
        <a:xfrm>
          <a:off x="6261330" y="3116651"/>
          <a:ext cx="1046145" cy="523072"/>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Bentonite</a:t>
          </a:r>
          <a:endParaRPr lang="en-US" sz="1400" kern="1200" dirty="0"/>
        </a:p>
      </dsp:txBody>
      <dsp:txXfrm>
        <a:off x="6276650" y="3131971"/>
        <a:ext cx="1015505" cy="492432"/>
      </dsp:txXfrm>
    </dsp:sp>
    <dsp:sp modelId="{2E6FF0C0-2EE0-4114-955B-550A6D998F51}">
      <dsp:nvSpPr>
        <dsp:cNvPr id="0" name=""/>
        <dsp:cNvSpPr/>
      </dsp:nvSpPr>
      <dsp:spPr>
        <a:xfrm rot="4246269">
          <a:off x="5473664" y="3445719"/>
          <a:ext cx="1152010" cy="15058"/>
        </a:xfrm>
        <a:custGeom>
          <a:avLst/>
          <a:gdLst/>
          <a:ahLst/>
          <a:cxnLst/>
          <a:rect l="0" t="0" r="0" b="0"/>
          <a:pathLst>
            <a:path>
              <a:moveTo>
                <a:pt x="0" y="7529"/>
              </a:moveTo>
              <a:lnTo>
                <a:pt x="1152010"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020869" y="3424448"/>
        <a:ext cx="57600" cy="57600"/>
      </dsp:txXfrm>
    </dsp:sp>
    <dsp:sp modelId="{7882993E-4717-4BEE-A77C-4D6655E2BD1F}">
      <dsp:nvSpPr>
        <dsp:cNvPr id="0" name=""/>
        <dsp:cNvSpPr/>
      </dsp:nvSpPr>
      <dsp:spPr>
        <a:xfrm>
          <a:off x="6239372" y="3735582"/>
          <a:ext cx="1505895" cy="523072"/>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err="1" smtClean="0"/>
            <a:t>Montomorillonite</a:t>
          </a:r>
          <a:endParaRPr lang="en-US" sz="1400" kern="1200" dirty="0"/>
        </a:p>
      </dsp:txBody>
      <dsp:txXfrm>
        <a:off x="6254692" y="3750902"/>
        <a:ext cx="1475255" cy="492432"/>
      </dsp:txXfrm>
    </dsp:sp>
    <dsp:sp modelId="{9C5E7210-5DE1-4580-BDE0-1D41396BBA32}">
      <dsp:nvSpPr>
        <dsp:cNvPr id="0" name=""/>
        <dsp:cNvSpPr/>
      </dsp:nvSpPr>
      <dsp:spPr>
        <a:xfrm rot="3212500">
          <a:off x="2757357" y="3628690"/>
          <a:ext cx="707220" cy="15058"/>
        </a:xfrm>
        <a:custGeom>
          <a:avLst/>
          <a:gdLst/>
          <a:ahLst/>
          <a:cxnLst/>
          <a:rect l="0" t="0" r="0" b="0"/>
          <a:pathLst>
            <a:path>
              <a:moveTo>
                <a:pt x="0" y="7529"/>
              </a:moveTo>
              <a:lnTo>
                <a:pt x="707220"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3287" y="3618539"/>
        <a:ext cx="35361" cy="35361"/>
      </dsp:txXfrm>
    </dsp:sp>
    <dsp:sp modelId="{8272384D-352A-4070-B93D-C3C8593B13FF}">
      <dsp:nvSpPr>
        <dsp:cNvPr id="0" name=""/>
        <dsp:cNvSpPr/>
      </dsp:nvSpPr>
      <dsp:spPr>
        <a:xfrm>
          <a:off x="3321097" y="3659088"/>
          <a:ext cx="1046145" cy="523072"/>
        </a:xfrm>
        <a:prstGeom prst="roundRect">
          <a:avLst>
            <a:gd name="adj" fmla="val 10000"/>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Industrial by-products</a:t>
          </a:r>
          <a:endParaRPr lang="en-US" sz="1400" kern="1200" dirty="0"/>
        </a:p>
      </dsp:txBody>
      <dsp:txXfrm>
        <a:off x="3336417" y="3674408"/>
        <a:ext cx="1015505" cy="492432"/>
      </dsp:txXfrm>
    </dsp:sp>
    <dsp:sp modelId="{BAC2CC90-0754-49FA-8E83-70B959AC632B}">
      <dsp:nvSpPr>
        <dsp:cNvPr id="0" name=""/>
        <dsp:cNvSpPr/>
      </dsp:nvSpPr>
      <dsp:spPr>
        <a:xfrm rot="19525530">
          <a:off x="4318823" y="3757518"/>
          <a:ext cx="548312" cy="15058"/>
        </a:xfrm>
        <a:custGeom>
          <a:avLst/>
          <a:gdLst/>
          <a:ahLst/>
          <a:cxnLst/>
          <a:rect l="0" t="0" r="0" b="0"/>
          <a:pathLst>
            <a:path>
              <a:moveTo>
                <a:pt x="0" y="7529"/>
              </a:moveTo>
              <a:lnTo>
                <a:pt x="548312"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79272" y="3751339"/>
        <a:ext cx="27415" cy="27415"/>
      </dsp:txXfrm>
    </dsp:sp>
    <dsp:sp modelId="{2E7CFAE5-2BD6-46B6-83E4-8A7883FE44BA}">
      <dsp:nvSpPr>
        <dsp:cNvPr id="0" name=""/>
        <dsp:cNvSpPr/>
      </dsp:nvSpPr>
      <dsp:spPr>
        <a:xfrm>
          <a:off x="4818717" y="3347933"/>
          <a:ext cx="1046145" cy="523072"/>
        </a:xfrm>
        <a:prstGeom prst="roundRect">
          <a:avLst>
            <a:gd name="adj" fmla="val 10000"/>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Fly ash F (FAF) and C (FAC)</a:t>
          </a:r>
          <a:endParaRPr lang="en-US" sz="1000" b="1" kern="1200" dirty="0"/>
        </a:p>
      </dsp:txBody>
      <dsp:txXfrm>
        <a:off x="4834037" y="3363253"/>
        <a:ext cx="1015505" cy="492432"/>
      </dsp:txXfrm>
    </dsp:sp>
    <dsp:sp modelId="{5944C5D7-EC25-4D8A-AE6B-0EEDDB72858C}">
      <dsp:nvSpPr>
        <dsp:cNvPr id="0" name=""/>
        <dsp:cNvSpPr/>
      </dsp:nvSpPr>
      <dsp:spPr>
        <a:xfrm rot="1655383">
          <a:off x="4338593" y="4029777"/>
          <a:ext cx="503876" cy="15058"/>
        </a:xfrm>
        <a:custGeom>
          <a:avLst/>
          <a:gdLst/>
          <a:ahLst/>
          <a:cxnLst/>
          <a:rect l="0" t="0" r="0" b="0"/>
          <a:pathLst>
            <a:path>
              <a:moveTo>
                <a:pt x="0" y="7529"/>
              </a:moveTo>
              <a:lnTo>
                <a:pt x="503876"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77935" y="4024709"/>
        <a:ext cx="25193" cy="25193"/>
      </dsp:txXfrm>
    </dsp:sp>
    <dsp:sp modelId="{1323A6AF-3691-467F-BE52-8246498E21AB}">
      <dsp:nvSpPr>
        <dsp:cNvPr id="0" name=""/>
        <dsp:cNvSpPr/>
      </dsp:nvSpPr>
      <dsp:spPr>
        <a:xfrm>
          <a:off x="4813821" y="3892452"/>
          <a:ext cx="1046145" cy="523072"/>
        </a:xfrm>
        <a:prstGeom prst="roundRect">
          <a:avLst>
            <a:gd name="adj" fmla="val 10000"/>
          </a:avLst>
        </a:prstGeom>
        <a:solidFill>
          <a:srgbClr val="CC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t>Ground granulated blast furnace slag (GBFS)   </a:t>
          </a:r>
          <a:endParaRPr lang="en-US" sz="1000" b="1" kern="1200" dirty="0"/>
        </a:p>
      </dsp:txBody>
      <dsp:txXfrm>
        <a:off x="4829141" y="3907772"/>
        <a:ext cx="1015505" cy="492432"/>
      </dsp:txXfrm>
    </dsp:sp>
    <dsp:sp modelId="{37708F7C-4BDA-4C3E-8398-13AE97335439}">
      <dsp:nvSpPr>
        <dsp:cNvPr id="0" name=""/>
        <dsp:cNvSpPr/>
      </dsp:nvSpPr>
      <dsp:spPr>
        <a:xfrm rot="4780926">
          <a:off x="425374" y="4181860"/>
          <a:ext cx="2424405" cy="15058"/>
        </a:xfrm>
        <a:custGeom>
          <a:avLst/>
          <a:gdLst/>
          <a:ahLst/>
          <a:cxnLst/>
          <a:rect l="0" t="0" r="0" b="0"/>
          <a:pathLst>
            <a:path>
              <a:moveTo>
                <a:pt x="0" y="7529"/>
              </a:moveTo>
              <a:lnTo>
                <a:pt x="2424405" y="75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1576966" y="4128779"/>
        <a:ext cx="121220" cy="121220"/>
      </dsp:txXfrm>
    </dsp:sp>
    <dsp:sp modelId="{5BD965B6-EF89-4CF8-9911-F1326358A96E}">
      <dsp:nvSpPr>
        <dsp:cNvPr id="0" name=""/>
        <dsp:cNvSpPr/>
      </dsp:nvSpPr>
      <dsp:spPr>
        <a:xfrm>
          <a:off x="1854694" y="5120454"/>
          <a:ext cx="1046145" cy="5230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Additives</a:t>
          </a:r>
          <a:endParaRPr lang="en-US" sz="1600" kern="1200" dirty="0"/>
        </a:p>
      </dsp:txBody>
      <dsp:txXfrm>
        <a:off x="1870014" y="5135774"/>
        <a:ext cx="1015505" cy="492432"/>
      </dsp:txXfrm>
    </dsp:sp>
    <dsp:sp modelId="{7889816C-F237-4AA6-9FF7-77385B0DDDC1}">
      <dsp:nvSpPr>
        <dsp:cNvPr id="0" name=""/>
        <dsp:cNvSpPr/>
      </dsp:nvSpPr>
      <dsp:spPr>
        <a:xfrm rot="18285831">
          <a:off x="2743125" y="5073014"/>
          <a:ext cx="733885" cy="15058"/>
        </a:xfrm>
        <a:custGeom>
          <a:avLst/>
          <a:gdLst/>
          <a:ahLst/>
          <a:cxnLst/>
          <a:rect l="0" t="0" r="0" b="0"/>
          <a:pathLst>
            <a:path>
              <a:moveTo>
                <a:pt x="0" y="7529"/>
              </a:moveTo>
              <a:lnTo>
                <a:pt x="733885"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1721" y="5062196"/>
        <a:ext cx="36694" cy="36694"/>
      </dsp:txXfrm>
    </dsp:sp>
    <dsp:sp modelId="{DDA0EBCE-7FA8-4E5E-9AAE-5AFD4370911D}">
      <dsp:nvSpPr>
        <dsp:cNvPr id="0" name=""/>
        <dsp:cNvSpPr/>
      </dsp:nvSpPr>
      <dsp:spPr>
        <a:xfrm>
          <a:off x="3319297" y="4517560"/>
          <a:ext cx="1046145" cy="5230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E-type Micro Glass Fiber (MGF)</a:t>
          </a:r>
          <a:endParaRPr lang="en-US" sz="1200" kern="1200" dirty="0"/>
        </a:p>
      </dsp:txBody>
      <dsp:txXfrm>
        <a:off x="3334617" y="4532880"/>
        <a:ext cx="1015505" cy="492432"/>
      </dsp:txXfrm>
    </dsp:sp>
    <dsp:sp modelId="{EE03249D-F573-438C-83D8-A39AFC4DAA81}">
      <dsp:nvSpPr>
        <dsp:cNvPr id="0" name=""/>
        <dsp:cNvSpPr/>
      </dsp:nvSpPr>
      <dsp:spPr>
        <a:xfrm>
          <a:off x="2900839" y="5374461"/>
          <a:ext cx="418458" cy="15058"/>
        </a:xfrm>
        <a:custGeom>
          <a:avLst/>
          <a:gdLst/>
          <a:ahLst/>
          <a:cxnLst/>
          <a:rect l="0" t="0" r="0" b="0"/>
          <a:pathLst>
            <a:path>
              <a:moveTo>
                <a:pt x="0" y="7529"/>
              </a:moveTo>
              <a:lnTo>
                <a:pt x="418458"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9607" y="5371529"/>
        <a:ext cx="20922" cy="20922"/>
      </dsp:txXfrm>
    </dsp:sp>
    <dsp:sp modelId="{CC78552B-4913-4106-85F3-6DF1E566A747}">
      <dsp:nvSpPr>
        <dsp:cNvPr id="0" name=""/>
        <dsp:cNvSpPr/>
      </dsp:nvSpPr>
      <dsp:spPr>
        <a:xfrm>
          <a:off x="3319297" y="5120454"/>
          <a:ext cx="1046145" cy="5230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Retarder</a:t>
          </a:r>
          <a:endParaRPr lang="en-US" sz="1200" kern="1200" dirty="0"/>
        </a:p>
      </dsp:txBody>
      <dsp:txXfrm>
        <a:off x="3334617" y="5135774"/>
        <a:ext cx="1015505" cy="492432"/>
      </dsp:txXfrm>
    </dsp:sp>
    <dsp:sp modelId="{0369C13C-08DE-4C2E-B15D-B3D2D784E93D}">
      <dsp:nvSpPr>
        <dsp:cNvPr id="0" name=""/>
        <dsp:cNvSpPr/>
      </dsp:nvSpPr>
      <dsp:spPr>
        <a:xfrm rot="3310531">
          <a:off x="2743684" y="5675228"/>
          <a:ext cx="732768" cy="15058"/>
        </a:xfrm>
        <a:custGeom>
          <a:avLst/>
          <a:gdLst/>
          <a:ahLst/>
          <a:cxnLst/>
          <a:rect l="0" t="0" r="0" b="0"/>
          <a:pathLst>
            <a:path>
              <a:moveTo>
                <a:pt x="0" y="7529"/>
              </a:moveTo>
              <a:lnTo>
                <a:pt x="732768" y="752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91749" y="5664438"/>
        <a:ext cx="36638" cy="36638"/>
      </dsp:txXfrm>
    </dsp:sp>
    <dsp:sp modelId="{CFC8487E-BCF0-4D32-A076-15E7E91D5B1F}">
      <dsp:nvSpPr>
        <dsp:cNvPr id="0" name=""/>
        <dsp:cNvSpPr/>
      </dsp:nvSpPr>
      <dsp:spPr>
        <a:xfrm>
          <a:off x="3319297" y="5721987"/>
          <a:ext cx="1046145" cy="5230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Alkali or phosphate activator</a:t>
          </a:r>
          <a:endParaRPr lang="en-US" sz="1200" kern="1200" dirty="0"/>
        </a:p>
      </dsp:txBody>
      <dsp:txXfrm>
        <a:off x="3334617" y="5737307"/>
        <a:ext cx="1015505" cy="4924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0B03D7-2A55-40A8-A3ED-7FE86DABD860}" type="datetimeFigureOut">
              <a:rPr lang="en-US" smtClean="0"/>
              <a:t>4/19/2017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067668-579B-4EF5-A32F-6C219103C04A}" type="slidenum">
              <a:rPr lang="en-US" smtClean="0"/>
              <a:t>‹#›</a:t>
            </a:fld>
            <a:endParaRPr lang="en-US"/>
          </a:p>
        </p:txBody>
      </p:sp>
    </p:spTree>
    <p:extLst>
      <p:ext uri="{BB962C8B-B14F-4D97-AF65-F5344CB8AC3E}">
        <p14:creationId xmlns:p14="http://schemas.microsoft.com/office/powerpoint/2010/main" val="149433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Overview of</a:t>
            </a:r>
            <a:r>
              <a:rPr lang="en-US" baseline="0" dirty="0" smtClean="0"/>
              <a:t> the project was presented at the SPE/GRC workshop</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1</a:t>
            </a:fld>
            <a:endParaRPr lang="en-US"/>
          </a:p>
        </p:txBody>
      </p:sp>
    </p:spTree>
    <p:extLst>
      <p:ext uri="{BB962C8B-B14F-4D97-AF65-F5344CB8AC3E}">
        <p14:creationId xmlns:p14="http://schemas.microsoft.com/office/powerpoint/2010/main" val="2682262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TSRC cement, before (left)</a:t>
            </a:r>
            <a:r>
              <a:rPr lang="en-US" baseline="0" dirty="0" smtClean="0"/>
              <a:t> </a:t>
            </a:r>
            <a:r>
              <a:rPr lang="en-US" dirty="0" smtClean="0"/>
              <a:t>and after 6 cycles TS test. </a:t>
            </a:r>
            <a:r>
              <a:rPr lang="en-US" dirty="0" smtClean="0"/>
              <a:t>Excellent TSRC performance.</a:t>
            </a:r>
            <a:endParaRPr lang="en-US" dirty="0"/>
          </a:p>
        </p:txBody>
      </p:sp>
      <p:sp>
        <p:nvSpPr>
          <p:cNvPr id="4" name="Slide Number Placeholder 3"/>
          <p:cNvSpPr>
            <a:spLocks noGrp="1"/>
          </p:cNvSpPr>
          <p:nvPr>
            <p:ph type="sldNum" sz="quarter" idx="10"/>
          </p:nvPr>
        </p:nvSpPr>
        <p:spPr/>
        <p:txBody>
          <a:bodyPr/>
          <a:lstStyle/>
          <a:p>
            <a:fld id="{821DC4FF-5A7F-4FAA-BD98-A0DD0E9B00D4}" type="slidenum">
              <a:rPr lang="en-US" smtClean="0"/>
              <a:t>10</a:t>
            </a:fld>
            <a:endParaRPr lang="en-US"/>
          </a:p>
        </p:txBody>
      </p:sp>
    </p:spTree>
    <p:extLst>
      <p:ext uri="{BB962C8B-B14F-4D97-AF65-F5344CB8AC3E}">
        <p14:creationId xmlns:p14="http://schemas.microsoft.com/office/powerpoint/2010/main" val="38033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Tartaric acid retarder, identified as the</a:t>
            </a:r>
            <a:r>
              <a:rPr lang="en-US" baseline="0" dirty="0" smtClean="0"/>
              <a:t> most effective for TSRC placement, acted as a retarder aid both increasing strength recovery and improving cracks sealing of TSRC samples.</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11</a:t>
            </a:fld>
            <a:endParaRPr lang="en-US"/>
          </a:p>
        </p:txBody>
      </p:sp>
    </p:spTree>
    <p:extLst>
      <p:ext uri="{BB962C8B-B14F-4D97-AF65-F5344CB8AC3E}">
        <p14:creationId xmlns:p14="http://schemas.microsoft.com/office/powerpoint/2010/main" val="572143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summary slides shows that</a:t>
            </a:r>
            <a:r>
              <a:rPr lang="en-US" baseline="0" dirty="0" smtClean="0"/>
              <a:t> TSRC outperforms class G/SiO2 blend in all the comparative tests.</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14</a:t>
            </a:fld>
            <a:endParaRPr lang="en-US"/>
          </a:p>
        </p:txBody>
      </p:sp>
    </p:spTree>
    <p:extLst>
      <p:ext uri="{BB962C8B-B14F-4D97-AF65-F5344CB8AC3E}">
        <p14:creationId xmlns:p14="http://schemas.microsoft.com/office/powerpoint/2010/main" val="295540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sample to be considered</a:t>
            </a:r>
            <a:r>
              <a:rPr lang="en-US" baseline="0" dirty="0" smtClean="0"/>
              <a:t> as self-healed strength-recovery, cracks sealing and bonding recovery are required.</a:t>
            </a:r>
          </a:p>
          <a:p>
            <a:r>
              <a:rPr lang="en-US" baseline="0" dirty="0" smtClean="0"/>
              <a:t>To test for the self-healing of various cement composites the samples were subjected to compression damage, the broken off pieces were attached with metal wires to imitate wellbores confined environments and the samples were exposed to simulated field conditions (water, alkali carbonate or saturated geothermal brine at 300</a:t>
            </a:r>
            <a:r>
              <a:rPr lang="en-US" baseline="30000" dirty="0" smtClean="0"/>
              <a:t>o</a:t>
            </a:r>
            <a:r>
              <a:rPr lang="en-US" baseline="0" dirty="0" smtClean="0"/>
              <a:t>C). After a 5-day exposure the samples were taken out of the autoclaves, the wire removed and the compressive strength tests repeated. The bond strength was determined in lap-shear bond tests where two metal plates were cured with a thin (~2 mm) cement layer between them and the bond strength was determined as shown in the photograph by pulling on the ends of the metal pieces. The bad bond strength is shown by the adhesive failure mode, where cement is completely </a:t>
            </a:r>
            <a:r>
              <a:rPr lang="en-US" baseline="0" dirty="0" err="1" smtClean="0"/>
              <a:t>debonds</a:t>
            </a:r>
            <a:r>
              <a:rPr lang="en-US" baseline="0" dirty="0" smtClean="0"/>
              <a:t> from the metal plate during the test. The good bonding (on the right) shows cohesive cement failure during the test when the rapture of the sample happens in cement matrix and not at the interface. In post-test analyses samples compositions were identified using various analytical technics such as XRD, SEM-EDX, FT-IR, TGA and optical microscope for cracks’ sealing effect.</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2</a:t>
            </a:fld>
            <a:endParaRPr lang="en-US"/>
          </a:p>
        </p:txBody>
      </p:sp>
    </p:spTree>
    <p:extLst>
      <p:ext uri="{BB962C8B-B14F-4D97-AF65-F5344CB8AC3E}">
        <p14:creationId xmlns:p14="http://schemas.microsoft.com/office/powerpoint/2010/main" val="407761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rPr>
              <a:t>Cementitious system considered in this project included in their compositions cement binders,</a:t>
            </a:r>
            <a:r>
              <a:rPr lang="en-US" altLang="en-US" baseline="0" dirty="0" smtClean="0">
                <a:latin typeface="Arial" pitchFamily="34" charset="0"/>
              </a:rPr>
              <a:t> pozzolanic component (natural or industrial byproducts) and additives including activators of pozzolanic blend component, set retarders, and healing aids such as E-type Micro Glass Fibers.</a:t>
            </a:r>
            <a:endParaRPr lang="en-US" altLang="en-US" dirty="0" smtClean="0">
              <a:latin typeface="Arial" pitchFamily="34" charset="0"/>
            </a:endParaRPr>
          </a:p>
          <a:p>
            <a:r>
              <a:rPr lang="en-US" altLang="en-US" dirty="0" smtClean="0">
                <a:latin typeface="Arial" pitchFamily="34" charset="0"/>
              </a:rPr>
              <a:t>The</a:t>
            </a:r>
            <a:r>
              <a:rPr lang="en-US" altLang="en-US" baseline="0" dirty="0" smtClean="0">
                <a:latin typeface="Arial" pitchFamily="34" charset="0"/>
              </a:rPr>
              <a:t> </a:t>
            </a:r>
            <a:r>
              <a:rPr lang="en-US" altLang="en-US" dirty="0" err="1" smtClean="0">
                <a:latin typeface="Arial" pitchFamily="34" charset="0"/>
              </a:rPr>
              <a:t>pozzolans</a:t>
            </a:r>
            <a:r>
              <a:rPr lang="en-US" altLang="en-US" dirty="0" smtClean="0">
                <a:latin typeface="Arial" pitchFamily="34" charset="0"/>
              </a:rPr>
              <a:t> were considered as healing </a:t>
            </a:r>
            <a:r>
              <a:rPr lang="en-US" altLang="en-US" dirty="0" smtClean="0">
                <a:latin typeface="Arial" pitchFamily="34" charset="0"/>
              </a:rPr>
              <a:t>aids </a:t>
            </a:r>
            <a:r>
              <a:rPr lang="en-US" altLang="en-US" dirty="0" smtClean="0">
                <a:latin typeface="Arial" pitchFamily="34" charset="0"/>
              </a:rPr>
              <a:t>because of their </a:t>
            </a:r>
            <a:r>
              <a:rPr lang="en-US" altLang="en-US" dirty="0" smtClean="0">
                <a:latin typeface="Arial" pitchFamily="34" charset="0"/>
              </a:rPr>
              <a:t>slow reaction, possible long-term presence of non-reacted particles that react when exposed to environments through cracks</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MS PGothic" pitchFamily="34" charset="-128"/>
              </a:defRPr>
            </a:lvl1pPr>
            <a:lvl2pPr marL="728165" indent="-280064" eaLnBrk="0" hangingPunct="0">
              <a:spcBef>
                <a:spcPct val="30000"/>
              </a:spcBef>
              <a:defRPr sz="1200">
                <a:solidFill>
                  <a:schemeClr val="tx1"/>
                </a:solidFill>
                <a:latin typeface="Arial" pitchFamily="34" charset="0"/>
                <a:ea typeface="MS PGothic" pitchFamily="34" charset="-128"/>
              </a:defRPr>
            </a:lvl2pPr>
            <a:lvl3pPr marL="1120254" indent="-224051" eaLnBrk="0" hangingPunct="0">
              <a:spcBef>
                <a:spcPct val="30000"/>
              </a:spcBef>
              <a:defRPr sz="1200">
                <a:solidFill>
                  <a:schemeClr val="tx1"/>
                </a:solidFill>
                <a:latin typeface="Arial" pitchFamily="34" charset="0"/>
                <a:ea typeface="MS PGothic" pitchFamily="34" charset="-128"/>
              </a:defRPr>
            </a:lvl3pPr>
            <a:lvl4pPr marL="1568356" indent="-224051" eaLnBrk="0" hangingPunct="0">
              <a:spcBef>
                <a:spcPct val="30000"/>
              </a:spcBef>
              <a:defRPr sz="1200">
                <a:solidFill>
                  <a:schemeClr val="tx1"/>
                </a:solidFill>
                <a:latin typeface="Arial" pitchFamily="34" charset="0"/>
                <a:ea typeface="MS PGothic" pitchFamily="34" charset="-128"/>
              </a:defRPr>
            </a:lvl4pPr>
            <a:lvl5pPr marL="2016458" indent="-224051" eaLnBrk="0" hangingPunct="0">
              <a:spcBef>
                <a:spcPct val="30000"/>
              </a:spcBef>
              <a:defRPr sz="1200">
                <a:solidFill>
                  <a:schemeClr val="tx1"/>
                </a:solidFill>
                <a:latin typeface="Arial" pitchFamily="34" charset="0"/>
                <a:ea typeface="MS PGothic" pitchFamily="34" charset="-128"/>
              </a:defRPr>
            </a:lvl5pPr>
            <a:lvl6pPr marL="2464559" indent="-224051" eaLnBrk="0" fontAlgn="base" hangingPunct="0">
              <a:spcBef>
                <a:spcPct val="30000"/>
              </a:spcBef>
              <a:spcAft>
                <a:spcPct val="0"/>
              </a:spcAft>
              <a:defRPr sz="1200">
                <a:solidFill>
                  <a:schemeClr val="tx1"/>
                </a:solidFill>
                <a:latin typeface="Arial" pitchFamily="34" charset="0"/>
                <a:ea typeface="MS PGothic" pitchFamily="34" charset="-128"/>
              </a:defRPr>
            </a:lvl6pPr>
            <a:lvl7pPr marL="2912661" indent="-224051" eaLnBrk="0" fontAlgn="base" hangingPunct="0">
              <a:spcBef>
                <a:spcPct val="30000"/>
              </a:spcBef>
              <a:spcAft>
                <a:spcPct val="0"/>
              </a:spcAft>
              <a:defRPr sz="1200">
                <a:solidFill>
                  <a:schemeClr val="tx1"/>
                </a:solidFill>
                <a:latin typeface="Arial" pitchFamily="34" charset="0"/>
                <a:ea typeface="MS PGothic" pitchFamily="34" charset="-128"/>
              </a:defRPr>
            </a:lvl7pPr>
            <a:lvl8pPr marL="3360763" indent="-224051" eaLnBrk="0" fontAlgn="base" hangingPunct="0">
              <a:spcBef>
                <a:spcPct val="30000"/>
              </a:spcBef>
              <a:spcAft>
                <a:spcPct val="0"/>
              </a:spcAft>
              <a:defRPr sz="1200">
                <a:solidFill>
                  <a:schemeClr val="tx1"/>
                </a:solidFill>
                <a:latin typeface="Arial" pitchFamily="34" charset="0"/>
                <a:ea typeface="MS PGothic" pitchFamily="34" charset="-128"/>
              </a:defRPr>
            </a:lvl8pPr>
            <a:lvl9pPr marL="3808865" indent="-224051"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53FAC558-A891-45C0-AFEE-FC65031A47F8}" type="slidenum">
              <a:rPr lang="en-US" altLang="en-US" smtClean="0"/>
              <a:pPr>
                <a:spcBef>
                  <a:spcPct val="0"/>
                </a:spcBef>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cement</a:t>
            </a:r>
            <a:r>
              <a:rPr lang="en-US" baseline="0" dirty="0" smtClean="0"/>
              <a:t> composites were modified with carbon microfibers (CMF) for controlled crack development. The photograph shows the CMF bridging the crack and preventing its propagation.</a:t>
            </a:r>
          </a:p>
          <a:p>
            <a:r>
              <a:rPr lang="en-US" baseline="0" dirty="0" smtClean="0"/>
              <a:t>The two best performing composites are calcium-aluminate (#80) cement blend with fly ash F, activated with sodium-meta-silicate activator and calcium aluminate cement (#80) blended with zeolite </a:t>
            </a:r>
            <a:r>
              <a:rPr lang="en-US" baseline="0" dirty="0" err="1" smtClean="0"/>
              <a:t>clinoptilolite</a:t>
            </a:r>
            <a:r>
              <a:rPr lang="en-US" baseline="0" dirty="0" smtClean="0"/>
              <a:t> and sodium-meta-silicate activator. Both formulations showed more than 80% strength recovery under all tested environments. However, the second one had a low initial compressive strength (~500 psi).</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4</a:t>
            </a:fld>
            <a:endParaRPr lang="en-US"/>
          </a:p>
        </p:txBody>
      </p:sp>
    </p:spTree>
    <p:extLst>
      <p:ext uri="{BB962C8B-B14F-4D97-AF65-F5344CB8AC3E}">
        <p14:creationId xmlns:p14="http://schemas.microsoft.com/office/powerpoint/2010/main" val="35612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80000"/>
              </a:lnSpc>
              <a:buNone/>
              <a:defRPr/>
            </a:pPr>
            <a:r>
              <a:rPr lang="en-US" sz="1200" b="1" dirty="0" smtClean="0">
                <a:solidFill>
                  <a:schemeClr val="tx1"/>
                </a:solidFill>
              </a:rPr>
              <a:t>Lap-shear </a:t>
            </a:r>
            <a:r>
              <a:rPr lang="en-US" sz="1200" b="1" dirty="0" smtClean="0">
                <a:solidFill>
                  <a:schemeClr val="tx1"/>
                </a:solidFill>
              </a:rPr>
              <a:t>bond strength and tensile bond extension measurements as well as bond failure mode identification </a:t>
            </a:r>
            <a:r>
              <a:rPr lang="en-US" sz="1200" b="1" dirty="0" smtClean="0">
                <a:solidFill>
                  <a:schemeClr val="tx1"/>
                </a:solidFill>
              </a:rPr>
              <a:t> </a:t>
            </a:r>
            <a:r>
              <a:rPr lang="en-US" sz="1200" b="1" dirty="0" smtClean="0">
                <a:solidFill>
                  <a:schemeClr val="tx1"/>
                </a:solidFill>
              </a:rPr>
              <a:t>at CS/cement/CS  joints.</a:t>
            </a:r>
          </a:p>
          <a:p>
            <a:pPr marL="0" indent="0">
              <a:lnSpc>
                <a:spcPct val="80000"/>
              </a:lnSpc>
              <a:buNone/>
              <a:defRPr/>
            </a:pPr>
            <a:r>
              <a:rPr lang="en-US" sz="1200" dirty="0" smtClean="0">
                <a:solidFill>
                  <a:schemeClr val="tx1"/>
                </a:solidFill>
              </a:rPr>
              <a:t>Emphasis was on investigating the adhesive behaviors of various candidate self-healing cement systems to carbon steel (CS) surfaces in 300°C-water and -alkali carbonate environments. The approach to obtain this information involved the measurement of  interfacial bond-strength and –extension </a:t>
            </a:r>
            <a:r>
              <a:rPr lang="en-US" sz="1200" dirty="0" smtClean="0">
                <a:solidFill>
                  <a:schemeClr val="tx1"/>
                </a:solidFill>
              </a:rPr>
              <a:t>(top two figures). </a:t>
            </a:r>
            <a:r>
              <a:rPr lang="en-US" sz="1200" dirty="0" smtClean="0">
                <a:solidFill>
                  <a:schemeClr val="tx1"/>
                </a:solidFill>
              </a:rPr>
              <a:t>Bond extension can be interpreted as bond toughness. The integration of all data obtained was directly correlated with the identification of three-different bond failure modes, 1) cohesive failure in cement layer, 2) adhesive failure at interfaces between cement and CS, and 3) 1) and 2) mixed failure. The most ideal failure is cohesive failure, meaning that the bond strength of cement to CS is higher than that of cement itself.  Figure 2 compares the lap shear bond-strength and –extension of six different cement systems</a:t>
            </a:r>
          </a:p>
          <a:p>
            <a:pPr marL="0" indent="0">
              <a:lnSpc>
                <a:spcPct val="80000"/>
              </a:lnSpc>
              <a:buNone/>
              <a:defRPr/>
            </a:pPr>
            <a:r>
              <a:rPr lang="en-US" sz="1200" dirty="0" smtClean="0">
                <a:solidFill>
                  <a:schemeClr val="tx1"/>
                </a:solidFill>
              </a:rPr>
              <a:t>adhering to CS surfaces. Six cements can be classified in three groups, 1) alkali-activated cement, 2) phosphate-activated cement, and 3) </a:t>
            </a:r>
            <a:r>
              <a:rPr lang="en-US" sz="1200" dirty="0" smtClean="0">
                <a:solidFill>
                  <a:schemeClr val="tx1"/>
                </a:solidFill>
              </a:rPr>
              <a:t>non-activated </a:t>
            </a:r>
            <a:r>
              <a:rPr lang="en-US" sz="1200" dirty="0" smtClean="0">
                <a:solidFill>
                  <a:schemeClr val="tx1"/>
                </a:solidFill>
              </a:rPr>
              <a:t>cement.  As a result, alkali- and phosphate-activated cements displayed a far greater bonding strength than that of non-activated      </a:t>
            </a:r>
            <a:r>
              <a:rPr lang="en-US" altLang="en-US" sz="1200" dirty="0" smtClean="0">
                <a:solidFill>
                  <a:srgbClr val="50565C"/>
                </a:solidFill>
                <a:latin typeface="Calibri" pitchFamily="34" charset="0"/>
              </a:rPr>
              <a:t>calcium-silicate cements, which were prepared by using the conventional Ordinary Portland cement (OPC) as control. The data also revealed that there was no significant difference in bond-strength and –extension between </a:t>
            </a:r>
            <a:r>
              <a:rPr lang="en-US" altLang="en-US" sz="1200" dirty="0" smtClean="0">
                <a:solidFill>
                  <a:srgbClr val="50565C"/>
                </a:solidFill>
                <a:latin typeface="Calibri" pitchFamily="34" charset="0"/>
              </a:rPr>
              <a:t>samples cured in water </a:t>
            </a:r>
            <a:r>
              <a:rPr lang="en-US" altLang="en-US" sz="1200" dirty="0" smtClean="0">
                <a:solidFill>
                  <a:srgbClr val="50565C"/>
                </a:solidFill>
                <a:latin typeface="Calibri" pitchFamily="34" charset="0"/>
              </a:rPr>
              <a:t>and CO</a:t>
            </a:r>
            <a:r>
              <a:rPr lang="en-US" altLang="en-US" sz="1200" baseline="-25000" dirty="0" smtClean="0">
                <a:solidFill>
                  <a:srgbClr val="50565C"/>
                </a:solidFill>
                <a:latin typeface="Calibri" pitchFamily="34" charset="0"/>
              </a:rPr>
              <a:t>2</a:t>
            </a:r>
            <a:r>
              <a:rPr lang="en-US" altLang="en-US" sz="1200" dirty="0" smtClean="0">
                <a:solidFill>
                  <a:srgbClr val="50565C"/>
                </a:solidFill>
                <a:latin typeface="Calibri" pitchFamily="34" charset="0"/>
              </a:rPr>
              <a:t> environments. All activated cements significantly exceeded the material criterion that was required to possess bond-strength and/or -toughness </a:t>
            </a:r>
            <a:r>
              <a:rPr lang="en-US" sz="1200" dirty="0" smtClean="0">
                <a:solidFill>
                  <a:schemeClr val="dk1"/>
                </a:solidFill>
              </a:rPr>
              <a:t> &gt;30% higher than that of the conventional well cement</a:t>
            </a:r>
            <a:r>
              <a:rPr lang="en-US" altLang="en-US" sz="1200" dirty="0" smtClean="0">
                <a:solidFill>
                  <a:srgbClr val="50565C"/>
                </a:solidFill>
                <a:latin typeface="Calibri" pitchFamily="34" charset="0"/>
              </a:rPr>
              <a:t> like OPC/SiO</a:t>
            </a:r>
            <a:r>
              <a:rPr lang="en-US" altLang="en-US" sz="1200" baseline="-25000" dirty="0" smtClean="0">
                <a:solidFill>
                  <a:srgbClr val="50565C"/>
                </a:solidFill>
                <a:latin typeface="Calibri" pitchFamily="34" charset="0"/>
              </a:rPr>
              <a:t>2</a:t>
            </a:r>
            <a:r>
              <a:rPr lang="en-US" sz="1200" dirty="0" smtClean="0">
                <a:solidFill>
                  <a:schemeClr val="dk1"/>
                </a:solidFill>
              </a:rPr>
              <a:t>. </a:t>
            </a:r>
            <a:endParaRPr lang="en-US" altLang="en-US" sz="1200" dirty="0" smtClean="0"/>
          </a:p>
          <a:p>
            <a:pPr marL="0" lvl="0" indent="0" eaLnBrk="1" fontAlgn="auto" hangingPunct="1">
              <a:spcBef>
                <a:spcPts val="0"/>
              </a:spcBef>
              <a:spcAft>
                <a:spcPts val="0"/>
              </a:spcAft>
              <a:buNone/>
            </a:pPr>
            <a:endParaRPr lang="en-US" altLang="en-US" sz="1200" dirty="0" smtClean="0">
              <a:solidFill>
                <a:srgbClr val="50565C"/>
              </a:solidFill>
              <a:latin typeface="Calibri" pitchFamily="34" charset="0"/>
            </a:endParaRPr>
          </a:p>
          <a:p>
            <a:pPr marL="0" lvl="0" indent="0" eaLnBrk="1" fontAlgn="auto" hangingPunct="1">
              <a:spcBef>
                <a:spcPts val="0"/>
              </a:spcBef>
              <a:spcAft>
                <a:spcPts val="0"/>
              </a:spcAft>
              <a:buNone/>
            </a:pPr>
            <a:r>
              <a:rPr lang="en-US" altLang="en-US" sz="1200" dirty="0" smtClean="0">
                <a:solidFill>
                  <a:srgbClr val="50565C"/>
                </a:solidFill>
                <a:latin typeface="Calibri" pitchFamily="34" charset="0"/>
              </a:rPr>
              <a:t>The information described above  was directly correlated with the identification of interfacial bond failure modes (Figure 3). As seen, all activated cements along with a better bond-strength and –toughness offered the ideal cohesive or mixed failure modes. In contrast, the OPC-based cements, OPC/SiO</a:t>
            </a:r>
            <a:r>
              <a:rPr lang="en-US" altLang="en-US" sz="1200" baseline="-25000" dirty="0" smtClean="0">
                <a:solidFill>
                  <a:srgbClr val="50565C"/>
                </a:solidFill>
                <a:latin typeface="Calibri" pitchFamily="34" charset="0"/>
              </a:rPr>
              <a:t>2 </a:t>
            </a:r>
            <a:r>
              <a:rPr lang="en-US" altLang="en-US" sz="1200" dirty="0" smtClean="0">
                <a:solidFill>
                  <a:srgbClr val="50565C"/>
                </a:solidFill>
                <a:latin typeface="Calibri" pitchFamily="34" charset="0"/>
              </a:rPr>
              <a:t>and Flex/SiO</a:t>
            </a:r>
            <a:r>
              <a:rPr lang="en-US" altLang="en-US" sz="1200" baseline="-25000" dirty="0" smtClean="0">
                <a:solidFill>
                  <a:srgbClr val="50565C"/>
                </a:solidFill>
                <a:latin typeface="Calibri" pitchFamily="34" charset="0"/>
              </a:rPr>
              <a:t>2</a:t>
            </a:r>
            <a:r>
              <a:rPr lang="en-US" altLang="en-US" sz="1200" dirty="0" smtClean="0">
                <a:solidFill>
                  <a:srgbClr val="50565C"/>
                </a:solidFill>
                <a:latin typeface="Calibri" pitchFamily="34" charset="0"/>
              </a:rPr>
              <a:t>, exhibiting a poor bonding behavior displaying the adhesive failure. Additionally, one important concern was the corrosion of CS by cement or its additives. Thus, attention was also paid to CS’s corrosion for post-bond test samples. Two cement systems, TSRC and slag/SiO</a:t>
            </a:r>
            <a:r>
              <a:rPr lang="en-US" altLang="en-US" sz="1200" baseline="-25000" dirty="0" smtClean="0">
                <a:solidFill>
                  <a:srgbClr val="50565C"/>
                </a:solidFill>
                <a:latin typeface="Calibri" pitchFamily="34" charset="0"/>
              </a:rPr>
              <a:t>2</a:t>
            </a:r>
            <a:r>
              <a:rPr lang="en-US" altLang="en-US" sz="1200" dirty="0" smtClean="0">
                <a:solidFill>
                  <a:srgbClr val="50565C"/>
                </a:solidFill>
                <a:latin typeface="Calibri" pitchFamily="34" charset="0"/>
              </a:rPr>
              <a:t>/</a:t>
            </a:r>
            <a:r>
              <a:rPr lang="en-US" altLang="en-US" sz="1200" dirty="0" err="1" smtClean="0">
                <a:solidFill>
                  <a:srgbClr val="50565C"/>
                </a:solidFill>
                <a:latin typeface="Calibri" pitchFamily="34" charset="0"/>
              </a:rPr>
              <a:t>Clin</a:t>
            </a:r>
            <a:r>
              <a:rPr lang="en-US" altLang="en-US" sz="1200" dirty="0" smtClean="0">
                <a:solidFill>
                  <a:srgbClr val="50565C"/>
                </a:solidFill>
                <a:latin typeface="Calibri" pitchFamily="34" charset="0"/>
              </a:rPr>
              <a:t>., showed minimal CS’s corrosion. Similar results were obtained from the samples after exposure to alkali carbonate environment (not shown). </a:t>
            </a:r>
          </a:p>
          <a:p>
            <a:pPr marL="0" indent="0">
              <a:lnSpc>
                <a:spcPct val="80000"/>
              </a:lnSpc>
              <a:buNone/>
              <a:defRPr/>
            </a:pPr>
            <a:endParaRPr lang="en-US" sz="1200" dirty="0" smtClean="0">
              <a:solidFill>
                <a:schemeClr val="tx1"/>
              </a:solidFill>
            </a:endParaRP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75F75D11-0079-4D42-8AE6-22398F6E9898}" type="slidenum">
              <a:rPr lang="en-US" smtClean="0"/>
              <a:pPr>
                <a:defRPr/>
              </a:pPr>
              <a:t>5</a:t>
            </a:fld>
            <a:endParaRPr lang="en-US" dirty="0"/>
          </a:p>
        </p:txBody>
      </p:sp>
    </p:spTree>
    <p:extLst>
      <p:ext uri="{BB962C8B-B14F-4D97-AF65-F5344CB8AC3E}">
        <p14:creationId xmlns:p14="http://schemas.microsoft.com/office/powerpoint/2010/main" val="429324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Micro-glass fibers (MGF) were tested as healing aids with cement formulations that underwent cohesive failure</a:t>
            </a:r>
            <a:r>
              <a:rPr lang="en-US" baseline="0" dirty="0" smtClean="0"/>
              <a:t> indicating that under stress conditions the cement matrix will fail and will need to heal. The data showed outstanding strength recoveries of damaged cement samples of calcium aluminate cement/fly ash F/ sodium </a:t>
            </a:r>
            <a:r>
              <a:rPr lang="en-US" baseline="0" dirty="0" err="1" smtClean="0"/>
              <a:t>metasilicate</a:t>
            </a:r>
            <a:r>
              <a:rPr lang="en-US" baseline="0" dirty="0" smtClean="0"/>
              <a:t> activator (Thermal Shock Resistant Cement) modified with MGF. The strength of the healed samples was higher than that of the original, likely due to the continuous curing of fly ash and reactions of MGF. The point of initial failure (IF) on the stress-strain curve is believed to indicate the strength of the recovered bond (re-bonding of the broken piece).</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6</a:t>
            </a:fld>
            <a:endParaRPr lang="en-US"/>
          </a:p>
        </p:txBody>
      </p:sp>
    </p:spTree>
    <p:extLst>
      <p:ext uri="{BB962C8B-B14F-4D97-AF65-F5344CB8AC3E}">
        <p14:creationId xmlns:p14="http://schemas.microsoft.com/office/powerpoint/2010/main" val="78125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strong-brittle formulations the strength</a:t>
            </a:r>
            <a:r>
              <a:rPr lang="en-US" baseline="0" dirty="0" smtClean="0"/>
              <a:t> recoveries were not as good as for tougher TSRC. The shape of the stress-strain curve demonstrates the brittle cement failure.</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7</a:t>
            </a:fld>
            <a:endParaRPr lang="en-US"/>
          </a:p>
        </p:txBody>
      </p:sp>
    </p:spTree>
    <p:extLst>
      <p:ext uri="{BB962C8B-B14F-4D97-AF65-F5344CB8AC3E}">
        <p14:creationId xmlns:p14="http://schemas.microsoft.com/office/powerpoint/2010/main" val="64867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 summarizes strength</a:t>
            </a:r>
            <a:r>
              <a:rPr lang="en-US" baseline="0" dirty="0" smtClean="0"/>
              <a:t> recoveries for the composites modified with the GMF. The GMF further improved self-healing performance of TSRC, bringing the strength recoveries above 100%. The performance improvement was not as significant for brittle calcium-phosphate cement. TSRC also demonstrated the best bond strength to carbon steel. Similar formulation where calcium-aluminate cement #80 was replaced by more economical cement </a:t>
            </a:r>
            <a:r>
              <a:rPr lang="en-US" baseline="0" dirty="0" err="1" smtClean="0"/>
              <a:t>Fondu</a:t>
            </a:r>
            <a:r>
              <a:rPr lang="en-US" baseline="0" dirty="0" smtClean="0"/>
              <a:t> showed very low bond strength likely due to the slow set of the cement. </a:t>
            </a:r>
            <a:endParaRPr lang="en-US" dirty="0"/>
          </a:p>
        </p:txBody>
      </p:sp>
      <p:sp>
        <p:nvSpPr>
          <p:cNvPr id="4" name="Slide Number Placeholder 3"/>
          <p:cNvSpPr>
            <a:spLocks noGrp="1"/>
          </p:cNvSpPr>
          <p:nvPr>
            <p:ph type="sldNum" sz="quarter" idx="10"/>
          </p:nvPr>
        </p:nvSpPr>
        <p:spPr/>
        <p:txBody>
          <a:bodyPr/>
          <a:lstStyle/>
          <a:p>
            <a:fld id="{47067668-579B-4EF5-A32F-6C219103C04A}" type="slidenum">
              <a:rPr lang="en-US" smtClean="0"/>
              <a:t>8</a:t>
            </a:fld>
            <a:endParaRPr lang="en-US"/>
          </a:p>
        </p:txBody>
      </p:sp>
    </p:spTree>
    <p:extLst>
      <p:ext uri="{BB962C8B-B14F-4D97-AF65-F5344CB8AC3E}">
        <p14:creationId xmlns:p14="http://schemas.microsoft.com/office/powerpoint/2010/main" val="3864905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slag/SiO2/5% MGF cement, before (right) and after heating at 350°C (left</a:t>
            </a:r>
            <a:r>
              <a:rPr lang="en-US" baseline="0" dirty="0" smtClean="0"/>
              <a:t>). The thermal-shock performance of brittle cement is important to test. In the tests the samples are heated to 350oC  for 24 hours followed by a  25oC water passing through the tube. The metal shrinks and cement </a:t>
            </a:r>
            <a:r>
              <a:rPr lang="en-US" baseline="0" dirty="0" err="1" smtClean="0"/>
              <a:t>debonds</a:t>
            </a:r>
            <a:r>
              <a:rPr lang="en-US" baseline="0" dirty="0" smtClean="0"/>
              <a:t> from the pipe. The brittle cement may undergo significant damage like in the case of ground granulated blast furnace slag-based formulation, which decomposed completely during the first heating period.</a:t>
            </a:r>
            <a:endParaRPr lang="en-US" dirty="0"/>
          </a:p>
        </p:txBody>
      </p:sp>
      <p:sp>
        <p:nvSpPr>
          <p:cNvPr id="4" name="Slide Number Placeholder 3"/>
          <p:cNvSpPr>
            <a:spLocks noGrp="1"/>
          </p:cNvSpPr>
          <p:nvPr>
            <p:ph type="sldNum" sz="quarter" idx="10"/>
          </p:nvPr>
        </p:nvSpPr>
        <p:spPr/>
        <p:txBody>
          <a:bodyPr/>
          <a:lstStyle/>
          <a:p>
            <a:fld id="{821DC4FF-5A7F-4FAA-BD98-A0DD0E9B00D4}" type="slidenum">
              <a:rPr lang="en-US" smtClean="0"/>
              <a:t>9</a:t>
            </a:fld>
            <a:endParaRPr lang="en-US"/>
          </a:p>
        </p:txBody>
      </p:sp>
    </p:spTree>
    <p:extLst>
      <p:ext uri="{BB962C8B-B14F-4D97-AF65-F5344CB8AC3E}">
        <p14:creationId xmlns:p14="http://schemas.microsoft.com/office/powerpoint/2010/main" val="405518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588894-29FD-4D3A-A90E-ADACA7D60445}"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72672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88894-29FD-4D3A-A90E-ADACA7D60445}"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3802437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88894-29FD-4D3A-A90E-ADACA7D60445}"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467205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ck Interi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dirty="0"/>
          </a:p>
        </p:txBody>
      </p:sp>
      <p:sp>
        <p:nvSpPr>
          <p:cNvPr id="6" name="Content Placeholder 5"/>
          <p:cNvSpPr>
            <a:spLocks noGrp="1"/>
          </p:cNvSpPr>
          <p:nvPr>
            <p:ph sz="quarter" idx="10"/>
          </p:nvPr>
        </p:nvSpPr>
        <p:spPr>
          <a:xfrm>
            <a:off x="457200" y="1066800"/>
            <a:ext cx="8229600" cy="50292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6008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41357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588894-29FD-4D3A-A90E-ADACA7D60445}"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128421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588894-29FD-4D3A-A90E-ADACA7D60445}" type="datetimeFigureOut">
              <a:rPr lang="en-US" smtClean="0"/>
              <a:t>4/19/2017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206287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588894-29FD-4D3A-A90E-ADACA7D60445}"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21483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588894-29FD-4D3A-A90E-ADACA7D60445}" type="datetimeFigureOut">
              <a:rPr lang="en-US" smtClean="0"/>
              <a:t>4/19/2017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244062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588894-29FD-4D3A-A90E-ADACA7D60445}" type="datetimeFigureOut">
              <a:rPr lang="en-US" smtClean="0"/>
              <a:t>4/19/2017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121492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88894-29FD-4D3A-A90E-ADACA7D60445}" type="datetimeFigureOut">
              <a:rPr lang="en-US" smtClean="0"/>
              <a:t>4/19/2017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239913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88894-29FD-4D3A-A90E-ADACA7D60445}"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4193875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588894-29FD-4D3A-A90E-ADACA7D60445}" type="datetimeFigureOut">
              <a:rPr lang="en-US" smtClean="0"/>
              <a:t>4/19/2017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4270D-0FD0-481E-B04E-F97543536A0E}" type="slidenum">
              <a:rPr lang="en-US" smtClean="0"/>
              <a:t>‹#›</a:t>
            </a:fld>
            <a:endParaRPr lang="en-US"/>
          </a:p>
        </p:txBody>
      </p:sp>
    </p:spTree>
    <p:extLst>
      <p:ext uri="{BB962C8B-B14F-4D97-AF65-F5344CB8AC3E}">
        <p14:creationId xmlns:p14="http://schemas.microsoft.com/office/powerpoint/2010/main" val="177759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88894-29FD-4D3A-A90E-ADACA7D60445}" type="datetimeFigureOut">
              <a:rPr lang="en-US" smtClean="0"/>
              <a:t>4/19/2017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4270D-0FD0-481E-B04E-F97543536A0E}" type="slidenum">
              <a:rPr lang="en-US" smtClean="0"/>
              <a:t>‹#›</a:t>
            </a:fld>
            <a:endParaRPr lang="en-US"/>
          </a:p>
        </p:txBody>
      </p:sp>
    </p:spTree>
    <p:extLst>
      <p:ext uri="{BB962C8B-B14F-4D97-AF65-F5344CB8AC3E}">
        <p14:creationId xmlns:p14="http://schemas.microsoft.com/office/powerpoint/2010/main" val="2939137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252566"/>
      </p:ext>
    </p:extLst>
  </p:cSld>
  <p:clrMap bg1="lt1" tx1="dk1" bg2="lt2" tx2="dk2" accent1="accent1" accent2="accent2" accent3="accent3" accent4="accent4" accent5="accent5" accent6="accent6" hlink="hlink" folHlink="folHlink"/>
  <p:sldLayoutIdLst>
    <p:sldLayoutId id="2147483662" r:id="rId1"/>
  </p:sldLayoutIdLst>
  <p:transition spd="med"/>
  <p:timing>
    <p:tnLst>
      <p:par>
        <p:cTn id="1" dur="indefinite" restart="never" nodeType="tmRoot"/>
      </p:par>
    </p:tnLst>
  </p:timing>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algn="ctr">
        <a:defRPr sz="4400">
          <a:latin typeface="Arial"/>
          <a:ea typeface="Arial"/>
          <a:cs typeface="Arial"/>
          <a:sym typeface="Arial"/>
        </a:defRPr>
      </a:lvl6pPr>
      <a:lvl7pPr algn="ctr">
        <a:defRPr sz="4400">
          <a:latin typeface="Arial"/>
          <a:ea typeface="Arial"/>
          <a:cs typeface="Arial"/>
          <a:sym typeface="Arial"/>
        </a:defRPr>
      </a:lvl7pPr>
      <a:lvl8pPr algn="ctr">
        <a:defRPr sz="4400">
          <a:latin typeface="Arial"/>
          <a:ea typeface="Arial"/>
          <a:cs typeface="Arial"/>
          <a:sym typeface="Arial"/>
        </a:defRPr>
      </a:lvl8pPr>
      <a:lvl9pPr algn="ctr">
        <a:defRPr sz="4400">
          <a:latin typeface="Arial"/>
          <a:ea typeface="Arial"/>
          <a:cs typeface="Arial"/>
          <a:sym typeface="Arial"/>
        </a:defRPr>
      </a:lvl9pPr>
    </p:titleStyle>
    <p:bodyStyle>
      <a:lvl1pPr marL="342900" indent="-342900">
        <a:spcBef>
          <a:spcPts val="700"/>
        </a:spcBef>
        <a:buSzPct val="100000"/>
        <a:buFont typeface="Arial"/>
        <a:buChar char="»"/>
        <a:defRPr sz="3200">
          <a:latin typeface="Arial"/>
          <a:ea typeface="Arial"/>
          <a:cs typeface="Arial"/>
          <a:sym typeface="Arial"/>
        </a:defRPr>
      </a:lvl1pPr>
      <a:lvl2pPr marL="783771" indent="-326571">
        <a:spcBef>
          <a:spcPts val="700"/>
        </a:spcBef>
        <a:buSzPct val="100000"/>
        <a:buFont typeface="Arial"/>
        <a:buChar char="–"/>
        <a:defRPr sz="3200">
          <a:latin typeface="Arial"/>
          <a:ea typeface="Arial"/>
          <a:cs typeface="Arial"/>
          <a:sym typeface="Arial"/>
        </a:defRPr>
      </a:lvl2pPr>
      <a:lvl3pPr marL="1219200" indent="-304800">
        <a:spcBef>
          <a:spcPts val="700"/>
        </a:spcBef>
        <a:buSzPct val="100000"/>
        <a:buFont typeface="Arial"/>
        <a:buChar char="•"/>
        <a:defRPr sz="3200">
          <a:latin typeface="Arial"/>
          <a:ea typeface="Arial"/>
          <a:cs typeface="Arial"/>
          <a:sym typeface="Arial"/>
        </a:defRPr>
      </a:lvl3pPr>
      <a:lvl4pPr marL="1737360" indent="-365760">
        <a:spcBef>
          <a:spcPts val="700"/>
        </a:spcBef>
        <a:buSzPct val="100000"/>
        <a:buFont typeface="Arial"/>
        <a:buChar char="–"/>
        <a:defRPr sz="3200">
          <a:latin typeface="Arial"/>
          <a:ea typeface="Arial"/>
          <a:cs typeface="Arial"/>
          <a:sym typeface="Arial"/>
        </a:defRPr>
      </a:lvl4pPr>
      <a:lvl5pPr marL="2235200" indent="-406400">
        <a:spcBef>
          <a:spcPts val="700"/>
        </a:spcBef>
        <a:buSzPct val="100000"/>
        <a:buFont typeface="Arial"/>
        <a:buChar char="»"/>
        <a:defRPr sz="3200">
          <a:latin typeface="Arial"/>
          <a:ea typeface="Arial"/>
          <a:cs typeface="Arial"/>
          <a:sym typeface="Arial"/>
        </a:defRPr>
      </a:lvl5pPr>
      <a:lvl6pPr marL="2692400" indent="-406400">
        <a:spcBef>
          <a:spcPts val="700"/>
        </a:spcBef>
        <a:buSzPct val="100000"/>
        <a:buFont typeface="Arial"/>
        <a:buChar char="•"/>
        <a:defRPr sz="3200">
          <a:latin typeface="Arial"/>
          <a:ea typeface="Arial"/>
          <a:cs typeface="Arial"/>
          <a:sym typeface="Arial"/>
        </a:defRPr>
      </a:lvl6pPr>
      <a:lvl7pPr marL="3149600" indent="-406400">
        <a:spcBef>
          <a:spcPts val="700"/>
        </a:spcBef>
        <a:buSzPct val="100000"/>
        <a:buFont typeface="Arial"/>
        <a:buChar char="•"/>
        <a:defRPr sz="3200">
          <a:latin typeface="Arial"/>
          <a:ea typeface="Arial"/>
          <a:cs typeface="Arial"/>
          <a:sym typeface="Arial"/>
        </a:defRPr>
      </a:lvl7pPr>
      <a:lvl8pPr marL="3606800" indent="-406400">
        <a:spcBef>
          <a:spcPts val="700"/>
        </a:spcBef>
        <a:buSzPct val="100000"/>
        <a:buFont typeface="Arial"/>
        <a:buChar char="•"/>
        <a:defRPr sz="3200">
          <a:latin typeface="Arial"/>
          <a:ea typeface="Arial"/>
          <a:cs typeface="Arial"/>
          <a:sym typeface="Arial"/>
        </a:defRPr>
      </a:lvl8pPr>
      <a:lvl9pPr marL="4064000" indent="-406400">
        <a:spcBef>
          <a:spcPts val="700"/>
        </a:spcBef>
        <a:buSzPct val="100000"/>
        <a:buFont typeface="Arial"/>
        <a:buChar char="•"/>
        <a:defRPr sz="3200">
          <a:latin typeface="Arial"/>
          <a:ea typeface="Arial"/>
          <a:cs typeface="Arial"/>
          <a:sym typeface="Arial"/>
        </a:defRPr>
      </a:lvl9pPr>
    </p:bodyStyle>
    <p:otherStyle>
      <a:lvl1pPr algn="r">
        <a:defRPr sz="1200">
          <a:solidFill>
            <a:schemeClr val="tx1"/>
          </a:solidFill>
          <a:latin typeface="+mn-lt"/>
          <a:ea typeface="+mn-ea"/>
          <a:cs typeface="+mn-cs"/>
          <a:sym typeface="Arial"/>
        </a:defRPr>
      </a:lvl1pPr>
      <a:lvl2pPr algn="r">
        <a:defRPr sz="1200">
          <a:solidFill>
            <a:schemeClr val="tx1"/>
          </a:solidFill>
          <a:latin typeface="+mn-lt"/>
          <a:ea typeface="+mn-ea"/>
          <a:cs typeface="+mn-cs"/>
          <a:sym typeface="Arial"/>
        </a:defRPr>
      </a:lvl2pPr>
      <a:lvl3pPr algn="r">
        <a:defRPr sz="1200">
          <a:solidFill>
            <a:schemeClr val="tx1"/>
          </a:solidFill>
          <a:latin typeface="+mn-lt"/>
          <a:ea typeface="+mn-ea"/>
          <a:cs typeface="+mn-cs"/>
          <a:sym typeface="Arial"/>
        </a:defRPr>
      </a:lvl3pPr>
      <a:lvl4pPr algn="r">
        <a:defRPr sz="1200">
          <a:solidFill>
            <a:schemeClr val="tx1"/>
          </a:solidFill>
          <a:latin typeface="+mn-lt"/>
          <a:ea typeface="+mn-ea"/>
          <a:cs typeface="+mn-cs"/>
          <a:sym typeface="Arial"/>
        </a:defRPr>
      </a:lvl4pPr>
      <a:lvl5pPr algn="r">
        <a:defRPr sz="1200">
          <a:solidFill>
            <a:schemeClr val="tx1"/>
          </a:solidFill>
          <a:latin typeface="+mn-lt"/>
          <a:ea typeface="+mn-ea"/>
          <a:cs typeface="+mn-cs"/>
          <a:sym typeface="Arial"/>
        </a:defRPr>
      </a:lvl5pPr>
      <a:lvl6pPr algn="r">
        <a:defRPr sz="1200">
          <a:solidFill>
            <a:schemeClr val="tx1"/>
          </a:solidFill>
          <a:latin typeface="+mn-lt"/>
          <a:ea typeface="+mn-ea"/>
          <a:cs typeface="+mn-cs"/>
          <a:sym typeface="Arial"/>
        </a:defRPr>
      </a:lvl6pPr>
      <a:lvl7pPr algn="r">
        <a:defRPr sz="1200">
          <a:solidFill>
            <a:schemeClr val="tx1"/>
          </a:solidFill>
          <a:latin typeface="+mn-lt"/>
          <a:ea typeface="+mn-ea"/>
          <a:cs typeface="+mn-cs"/>
          <a:sym typeface="Arial"/>
        </a:defRPr>
      </a:lvl7pPr>
      <a:lvl8pPr algn="r">
        <a:defRPr sz="1200">
          <a:solidFill>
            <a:schemeClr val="tx1"/>
          </a:solidFill>
          <a:latin typeface="+mn-lt"/>
          <a:ea typeface="+mn-ea"/>
          <a:cs typeface="+mn-cs"/>
          <a:sym typeface="Arial"/>
        </a:defRPr>
      </a:lvl8pPr>
      <a:lvl9pPr algn="r">
        <a:defRPr sz="12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notesSlide" Target="../notesSlides/notesSlide12.xml"/><Relationship Id="rId7" Type="http://schemas.openxmlformats.org/officeDocument/2006/relationships/image" Target="../media/image23.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slideLayout" Target="../slideLayouts/slideLayout2.xml"/><Relationship Id="rId16" Type="http://schemas.openxmlformats.org/officeDocument/2006/relationships/image" Target="../media/image50.png"/><Relationship Id="rId20" Type="http://schemas.openxmlformats.org/officeDocument/2006/relationships/image" Target="../media/image41.wmf"/><Relationship Id="rId1" Type="http://schemas.openxmlformats.org/officeDocument/2006/relationships/vmlDrawing" Target="../drawings/vmlDrawing1.vml"/><Relationship Id="rId6" Type="http://schemas.openxmlformats.org/officeDocument/2006/relationships/image" Target="../media/image25.jpeg"/><Relationship Id="rId11" Type="http://schemas.openxmlformats.org/officeDocument/2006/relationships/image" Target="../media/image45.png"/><Relationship Id="rId5" Type="http://schemas.openxmlformats.org/officeDocument/2006/relationships/image" Target="../media/image27.jpe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oleObject" Target="../embeddings/oleObject1.bin"/><Relationship Id="rId4" Type="http://schemas.openxmlformats.org/officeDocument/2006/relationships/image" Target="../media/image26.jpeg"/><Relationship Id="rId9" Type="http://schemas.openxmlformats.org/officeDocument/2006/relationships/image" Target="../media/image43.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emf"/><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5.emf"/><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8"/>
          <p:cNvSpPr/>
          <p:nvPr/>
        </p:nvSpPr>
        <p:spPr>
          <a:xfrm>
            <a:off x="281334" y="1701800"/>
            <a:ext cx="8610600" cy="1077214"/>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45718" tIns="45718" rIns="45718" bIns="45718">
            <a:spAutoFit/>
          </a:bodyPr>
          <a:lstStyle>
            <a:lvl1pPr algn="ctr">
              <a:defRPr sz="2800" b="1">
                <a:latin typeface="Arial"/>
                <a:ea typeface="Arial"/>
                <a:cs typeface="Arial"/>
                <a:sym typeface="Arial"/>
              </a:defRPr>
            </a:lvl1pPr>
          </a:lstStyle>
          <a:p>
            <a:pPr>
              <a:defRPr sz="1800" b="0"/>
            </a:pPr>
            <a:r>
              <a:rPr lang="en-US" sz="3200" b="0" kern="0" dirty="0" smtClean="0">
                <a:solidFill>
                  <a:sysClr val="windowText" lastClr="000000"/>
                </a:solidFill>
              </a:rPr>
              <a:t>High-Temperature Self-Healing Geothermal Cement Composites</a:t>
            </a:r>
            <a:endParaRPr sz="3200" b="0" kern="0" dirty="0">
              <a:solidFill>
                <a:sysClr val="windowText" lastClr="000000"/>
              </a:solidFill>
            </a:endParaRPr>
          </a:p>
        </p:txBody>
      </p:sp>
      <p:sp>
        <p:nvSpPr>
          <p:cNvPr id="9" name="Shape 9"/>
          <p:cNvSpPr/>
          <p:nvPr/>
        </p:nvSpPr>
        <p:spPr>
          <a:xfrm>
            <a:off x="312117" y="3327401"/>
            <a:ext cx="8610600" cy="830993"/>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45718" tIns="45718" rIns="45718" bIns="45718">
            <a:spAutoFit/>
          </a:bodyPr>
          <a:lstStyle>
            <a:lvl1pPr algn="ctr">
              <a:defRPr sz="2000">
                <a:latin typeface="Arial"/>
                <a:ea typeface="Arial"/>
                <a:cs typeface="Arial"/>
                <a:sym typeface="Arial"/>
              </a:defRPr>
            </a:lvl1pPr>
          </a:lstStyle>
          <a:p>
            <a:pPr>
              <a:defRPr sz="1800"/>
            </a:pPr>
            <a:r>
              <a:rPr lang="en-US" sz="2400" kern="0" dirty="0" smtClean="0">
                <a:solidFill>
                  <a:sysClr val="windowText" lastClr="000000"/>
                </a:solidFill>
              </a:rPr>
              <a:t>Tatiana Pyatina and Toshifumi Sugama</a:t>
            </a:r>
          </a:p>
          <a:p>
            <a:pPr>
              <a:defRPr sz="1800"/>
            </a:pPr>
            <a:r>
              <a:rPr lang="en-US" sz="2400" kern="0" dirty="0" smtClean="0">
                <a:solidFill>
                  <a:sysClr val="windowText" lastClr="000000"/>
                </a:solidFill>
              </a:rPr>
              <a:t>Brookhaven National Laboratory </a:t>
            </a:r>
            <a:endParaRPr sz="2400" kern="0" dirty="0">
              <a:solidFill>
                <a:sysClr val="windowText" lastClr="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792251"/>
            <a:ext cx="2262534" cy="1041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hape 9"/>
          <p:cNvSpPr/>
          <p:nvPr/>
        </p:nvSpPr>
        <p:spPr>
          <a:xfrm>
            <a:off x="177127" y="4546032"/>
            <a:ext cx="8610600" cy="369328"/>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45718" tIns="45718" rIns="45718" bIns="45718">
            <a:spAutoFit/>
          </a:bodyPr>
          <a:lstStyle>
            <a:lvl1pPr algn="ctr">
              <a:defRPr sz="2000">
                <a:latin typeface="Arial"/>
                <a:ea typeface="Arial"/>
                <a:cs typeface="Arial"/>
                <a:sym typeface="Arial"/>
              </a:defRPr>
            </a:lvl1pPr>
          </a:lstStyle>
          <a:p>
            <a:pPr>
              <a:defRPr sz="1800"/>
            </a:pPr>
            <a:r>
              <a:rPr lang="en-US" sz="1800" kern="0" dirty="0" smtClean="0">
                <a:solidFill>
                  <a:sysClr val="windowText" lastClr="000000"/>
                </a:solidFill>
              </a:rPr>
              <a:t>Work performed under DOE EERE Geothermal Technologies Program </a:t>
            </a:r>
            <a:endParaRPr sz="1800" kern="0" dirty="0">
              <a:solidFill>
                <a:sysClr val="windowText" lastClr="000000"/>
              </a:solidFill>
            </a:endParaRPr>
          </a:p>
        </p:txBody>
      </p:sp>
    </p:spTree>
    <p:extLst>
      <p:ext uri="{BB962C8B-B14F-4D97-AF65-F5344CB8AC3E}">
        <p14:creationId xmlns:p14="http://schemas.microsoft.com/office/powerpoint/2010/main" val="3768507902"/>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89361"/>
            <a:ext cx="2452688"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89361"/>
            <a:ext cx="2360613" cy="5505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81600" y="1719622"/>
            <a:ext cx="2237472" cy="369332"/>
          </a:xfrm>
          <a:prstGeom prst="rect">
            <a:avLst/>
          </a:prstGeom>
          <a:solidFill>
            <a:schemeClr val="accent3"/>
          </a:solidFill>
        </p:spPr>
        <p:txBody>
          <a:bodyPr wrap="none" rtlCol="0">
            <a:spAutoFit/>
          </a:bodyPr>
          <a:lstStyle/>
          <a:p>
            <a:r>
              <a:rPr lang="en-US" dirty="0" smtClean="0"/>
              <a:t>Developed hair cracks</a:t>
            </a:r>
            <a:endParaRPr lang="en-US" dirty="0"/>
          </a:p>
        </p:txBody>
      </p:sp>
      <p:cxnSp>
        <p:nvCxnSpPr>
          <p:cNvPr id="10" name="Straight Arrow Connector 9"/>
          <p:cNvCxnSpPr/>
          <p:nvPr/>
        </p:nvCxnSpPr>
        <p:spPr>
          <a:xfrm flipH="1">
            <a:off x="6477000" y="2088954"/>
            <a:ext cx="381000" cy="1353132"/>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81000" y="228600"/>
            <a:ext cx="8621206" cy="369332"/>
          </a:xfrm>
          <a:prstGeom prst="rect">
            <a:avLst/>
          </a:prstGeom>
          <a:noFill/>
        </p:spPr>
        <p:txBody>
          <a:bodyPr wrap="none" rtlCol="0">
            <a:spAutoFit/>
          </a:bodyPr>
          <a:lstStyle/>
          <a:p>
            <a:r>
              <a:rPr lang="en-US" b="1" dirty="0" smtClean="0"/>
              <a:t>Tough cement in thermal shock tests  - 6 cycles of  heating to 350</a:t>
            </a:r>
            <a:r>
              <a:rPr lang="en-US" b="1" baseline="30000" dirty="0" smtClean="0"/>
              <a:t>o</a:t>
            </a:r>
            <a:r>
              <a:rPr lang="en-US" b="1" dirty="0" smtClean="0"/>
              <a:t>C – 25</a:t>
            </a:r>
            <a:r>
              <a:rPr lang="en-US" b="1" baseline="30000" dirty="0" smtClean="0"/>
              <a:t>o</a:t>
            </a:r>
            <a:r>
              <a:rPr lang="en-US" b="1" dirty="0" smtClean="0"/>
              <a:t>C water cooling</a:t>
            </a:r>
            <a:endParaRPr lang="en-US" b="1" dirty="0"/>
          </a:p>
        </p:txBody>
      </p:sp>
      <p:sp>
        <p:nvSpPr>
          <p:cNvPr id="3" name="TextBox 2"/>
          <p:cNvSpPr txBox="1"/>
          <p:nvPr/>
        </p:nvSpPr>
        <p:spPr>
          <a:xfrm>
            <a:off x="228600" y="6194811"/>
            <a:ext cx="3222549" cy="646331"/>
          </a:xfrm>
          <a:prstGeom prst="rect">
            <a:avLst/>
          </a:prstGeom>
          <a:noFill/>
        </p:spPr>
        <p:txBody>
          <a:bodyPr wrap="none" rtlCol="0">
            <a:spAutoFit/>
          </a:bodyPr>
          <a:lstStyle/>
          <a:p>
            <a:r>
              <a:rPr lang="en-US" dirty="0" smtClean="0"/>
              <a:t>Thermal shock resistant cement </a:t>
            </a:r>
          </a:p>
          <a:p>
            <a:r>
              <a:rPr lang="en-US" dirty="0" smtClean="0"/>
              <a:t>(CAC(#80)/FAF/SMS) with GMF</a:t>
            </a:r>
            <a:endParaRPr lang="en-US" dirty="0"/>
          </a:p>
        </p:txBody>
      </p:sp>
      <p:sp>
        <p:nvSpPr>
          <p:cNvPr id="4" name="TextBox 3"/>
          <p:cNvSpPr txBox="1"/>
          <p:nvPr/>
        </p:nvSpPr>
        <p:spPr>
          <a:xfrm>
            <a:off x="228600" y="689361"/>
            <a:ext cx="1231171" cy="369332"/>
          </a:xfrm>
          <a:prstGeom prst="rect">
            <a:avLst/>
          </a:prstGeom>
          <a:solidFill>
            <a:srgbClr val="00B0F0"/>
          </a:solidFill>
        </p:spPr>
        <p:txBody>
          <a:bodyPr wrap="none" rtlCol="0">
            <a:spAutoFit/>
          </a:bodyPr>
          <a:lstStyle/>
          <a:p>
            <a:r>
              <a:rPr lang="en-US" b="1" dirty="0" smtClean="0"/>
              <a:t>Before test</a:t>
            </a:r>
            <a:endParaRPr lang="en-US" b="1" dirty="0"/>
          </a:p>
        </p:txBody>
      </p:sp>
      <p:sp>
        <p:nvSpPr>
          <p:cNvPr id="9" name="TextBox 8"/>
          <p:cNvSpPr txBox="1"/>
          <p:nvPr/>
        </p:nvSpPr>
        <p:spPr>
          <a:xfrm>
            <a:off x="4354101" y="689361"/>
            <a:ext cx="1086964" cy="369332"/>
          </a:xfrm>
          <a:prstGeom prst="rect">
            <a:avLst/>
          </a:prstGeom>
          <a:solidFill>
            <a:srgbClr val="00B0F0"/>
          </a:solidFill>
        </p:spPr>
        <p:txBody>
          <a:bodyPr wrap="none" rtlCol="0">
            <a:spAutoFit/>
          </a:bodyPr>
          <a:lstStyle/>
          <a:p>
            <a:r>
              <a:rPr lang="en-US" b="1" dirty="0" smtClean="0"/>
              <a:t>After test</a:t>
            </a:r>
            <a:endParaRPr lang="en-US" b="1" dirty="0"/>
          </a:p>
        </p:txBody>
      </p:sp>
    </p:spTree>
    <p:extLst>
      <p:ext uri="{BB962C8B-B14F-4D97-AF65-F5344CB8AC3E}">
        <p14:creationId xmlns:p14="http://schemas.microsoft.com/office/powerpoint/2010/main" val="18507591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365" y="1447800"/>
            <a:ext cx="4496881" cy="3858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ChangeArrowheads="1"/>
          </p:cNvSpPr>
          <p:nvPr/>
        </p:nvSpPr>
        <p:spPr bwMode="auto">
          <a:xfrm>
            <a:off x="0" y="-1846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p:cNvSpPr txBox="1"/>
          <p:nvPr/>
        </p:nvSpPr>
        <p:spPr>
          <a:xfrm>
            <a:off x="37106" y="457201"/>
            <a:ext cx="5038944" cy="830997"/>
          </a:xfrm>
          <a:prstGeom prst="rect">
            <a:avLst/>
          </a:prstGeom>
          <a:noFill/>
        </p:spPr>
        <p:txBody>
          <a:bodyPr wrap="none" rtlCol="0">
            <a:spAutoFit/>
          </a:bodyPr>
          <a:lstStyle/>
          <a:p>
            <a:r>
              <a:rPr lang="en-US" sz="2400" dirty="0" smtClean="0"/>
              <a:t>Effect of retarder on strength recovery </a:t>
            </a:r>
          </a:p>
          <a:p>
            <a:r>
              <a:rPr lang="en-US" sz="2400" dirty="0" smtClean="0"/>
              <a:t>and cracks sealing – 1% Tartaric </a:t>
            </a:r>
            <a:r>
              <a:rPr lang="en-US" sz="2400" dirty="0"/>
              <a:t>A</a:t>
            </a:r>
            <a:r>
              <a:rPr lang="en-US" sz="2400" dirty="0" smtClean="0"/>
              <a:t>cid</a:t>
            </a:r>
            <a:endParaRPr lang="en-US" sz="2400" dirty="0"/>
          </a:p>
        </p:txBody>
      </p:sp>
      <p:grpSp>
        <p:nvGrpSpPr>
          <p:cNvPr id="11" name="Group 10"/>
          <p:cNvGrpSpPr/>
          <p:nvPr/>
        </p:nvGrpSpPr>
        <p:grpSpPr>
          <a:xfrm>
            <a:off x="4948326" y="35363"/>
            <a:ext cx="4067175" cy="2968703"/>
            <a:chOff x="4948326" y="35363"/>
            <a:chExt cx="4067175" cy="2968703"/>
          </a:xfrm>
        </p:grpSpPr>
        <p:pic>
          <p:nvPicPr>
            <p:cNvPr id="8231" name="Picture 39"/>
            <p:cNvPicPr>
              <a:picLocks noChangeAspect="1" noChangeArrowheads="1"/>
            </p:cNvPicPr>
            <p:nvPr/>
          </p:nvPicPr>
          <p:blipFill rotWithShape="1">
            <a:blip r:embed="rId4">
              <a:extLst>
                <a:ext uri="{28A0092B-C50C-407E-A947-70E740481C1C}">
                  <a14:useLocalDpi xmlns:a14="http://schemas.microsoft.com/office/drawing/2010/main" val="0"/>
                </a:ext>
              </a:extLst>
            </a:blip>
            <a:srcRect t="6020" b="16884"/>
            <a:stretch/>
          </p:blipFill>
          <p:spPr bwMode="auto">
            <a:xfrm>
              <a:off x="4948326" y="35363"/>
              <a:ext cx="4067175" cy="2636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715000" y="503367"/>
              <a:ext cx="2659590" cy="2500699"/>
              <a:chOff x="5715000" y="503367"/>
              <a:chExt cx="2659590" cy="2500699"/>
            </a:xfrm>
          </p:grpSpPr>
          <p:sp>
            <p:nvSpPr>
              <p:cNvPr id="5" name="TextBox 4"/>
              <p:cNvSpPr txBox="1"/>
              <p:nvPr/>
            </p:nvSpPr>
            <p:spPr>
              <a:xfrm>
                <a:off x="5715000" y="1266412"/>
                <a:ext cx="735714" cy="369332"/>
              </a:xfrm>
              <a:prstGeom prst="rect">
                <a:avLst/>
              </a:prstGeom>
              <a:solidFill>
                <a:srgbClr val="FFFF00"/>
              </a:solidFill>
              <a:ln>
                <a:solidFill>
                  <a:schemeClr val="tx1"/>
                </a:solidFill>
              </a:ln>
            </p:spPr>
            <p:txBody>
              <a:bodyPr wrap="none" rtlCol="0">
                <a:spAutoFit/>
              </a:bodyPr>
              <a:lstStyle/>
              <a:p>
                <a:r>
                  <a:rPr lang="en-US" dirty="0" smtClean="0"/>
                  <a:t>No TA</a:t>
                </a:r>
                <a:endParaRPr lang="en-US" dirty="0"/>
              </a:p>
            </p:txBody>
          </p:sp>
          <p:sp>
            <p:nvSpPr>
              <p:cNvPr id="8" name="TextBox 7"/>
              <p:cNvSpPr txBox="1"/>
              <p:nvPr/>
            </p:nvSpPr>
            <p:spPr>
              <a:xfrm>
                <a:off x="6509220" y="688033"/>
                <a:ext cx="472694" cy="369332"/>
              </a:xfrm>
              <a:prstGeom prst="rect">
                <a:avLst/>
              </a:prstGeom>
              <a:solidFill>
                <a:srgbClr val="92D050"/>
              </a:solidFill>
              <a:ln w="12700">
                <a:solidFill>
                  <a:srgbClr val="7030A0"/>
                </a:solidFill>
              </a:ln>
            </p:spPr>
            <p:txBody>
              <a:bodyPr wrap="none" rtlCol="0">
                <a:spAutoFit/>
              </a:bodyPr>
              <a:lstStyle/>
              <a:p>
                <a:r>
                  <a:rPr lang="en-US" b="1" dirty="0" smtClean="0">
                    <a:solidFill>
                      <a:srgbClr val="002060"/>
                    </a:solidFill>
                  </a:rPr>
                  <a:t> TA</a:t>
                </a:r>
                <a:endParaRPr lang="en-US" b="1" dirty="0">
                  <a:solidFill>
                    <a:srgbClr val="002060"/>
                  </a:solidFill>
                </a:endParaRPr>
              </a:p>
            </p:txBody>
          </p:sp>
          <p:sp>
            <p:nvSpPr>
              <p:cNvPr id="9" name="TextBox 8"/>
              <p:cNvSpPr txBox="1"/>
              <p:nvPr/>
            </p:nvSpPr>
            <p:spPr>
              <a:xfrm>
                <a:off x="7848600" y="503367"/>
                <a:ext cx="472694" cy="369332"/>
              </a:xfrm>
              <a:prstGeom prst="rect">
                <a:avLst/>
              </a:prstGeom>
              <a:solidFill>
                <a:srgbClr val="92D050"/>
              </a:solidFill>
              <a:ln w="12700">
                <a:solidFill>
                  <a:srgbClr val="7030A0"/>
                </a:solidFill>
              </a:ln>
            </p:spPr>
            <p:txBody>
              <a:bodyPr wrap="none" rtlCol="0">
                <a:spAutoFit/>
              </a:bodyPr>
              <a:lstStyle/>
              <a:p>
                <a:r>
                  <a:rPr lang="en-US" b="1" dirty="0" smtClean="0">
                    <a:solidFill>
                      <a:srgbClr val="002060"/>
                    </a:solidFill>
                  </a:rPr>
                  <a:t> TA</a:t>
                </a:r>
                <a:endParaRPr lang="en-US" b="1" dirty="0">
                  <a:solidFill>
                    <a:srgbClr val="002060"/>
                  </a:solidFill>
                </a:endParaRPr>
              </a:p>
            </p:txBody>
          </p:sp>
          <p:sp>
            <p:nvSpPr>
              <p:cNvPr id="10" name="TextBox 9"/>
              <p:cNvSpPr txBox="1"/>
              <p:nvPr/>
            </p:nvSpPr>
            <p:spPr>
              <a:xfrm>
                <a:off x="7112886" y="1168839"/>
                <a:ext cx="735714" cy="369332"/>
              </a:xfrm>
              <a:prstGeom prst="rect">
                <a:avLst/>
              </a:prstGeom>
              <a:solidFill>
                <a:srgbClr val="FFFF00"/>
              </a:solidFill>
              <a:ln>
                <a:solidFill>
                  <a:schemeClr val="tx1"/>
                </a:solidFill>
              </a:ln>
            </p:spPr>
            <p:txBody>
              <a:bodyPr wrap="none" rtlCol="0">
                <a:spAutoFit/>
              </a:bodyPr>
              <a:lstStyle/>
              <a:p>
                <a:r>
                  <a:rPr lang="en-US" dirty="0" smtClean="0"/>
                  <a:t>No TA</a:t>
                </a:r>
                <a:endParaRPr lang="en-US" dirty="0"/>
              </a:p>
            </p:txBody>
          </p:sp>
          <p:sp>
            <p:nvSpPr>
              <p:cNvPr id="6" name="TextBox 5"/>
              <p:cNvSpPr txBox="1"/>
              <p:nvPr/>
            </p:nvSpPr>
            <p:spPr>
              <a:xfrm>
                <a:off x="5855888" y="2634734"/>
                <a:ext cx="1143000" cy="369332"/>
              </a:xfrm>
              <a:prstGeom prst="rect">
                <a:avLst/>
              </a:prstGeom>
              <a:solidFill>
                <a:srgbClr val="00B0F0"/>
              </a:solidFill>
            </p:spPr>
            <p:txBody>
              <a:bodyPr wrap="square" rtlCol="0">
                <a:spAutoFit/>
              </a:bodyPr>
              <a:lstStyle/>
              <a:p>
                <a:pPr algn="ctr"/>
                <a:r>
                  <a:rPr lang="en-US" dirty="0" smtClean="0"/>
                  <a:t>Water</a:t>
                </a:r>
                <a:endParaRPr lang="en-US" dirty="0"/>
              </a:p>
            </p:txBody>
          </p:sp>
          <p:sp>
            <p:nvSpPr>
              <p:cNvPr id="12" name="TextBox 11"/>
              <p:cNvSpPr txBox="1"/>
              <p:nvPr/>
            </p:nvSpPr>
            <p:spPr>
              <a:xfrm>
                <a:off x="7149208" y="2633546"/>
                <a:ext cx="1225382" cy="369332"/>
              </a:xfrm>
              <a:prstGeom prst="rect">
                <a:avLst/>
              </a:prstGeom>
              <a:solidFill>
                <a:schemeClr val="accent6"/>
              </a:solidFill>
            </p:spPr>
            <p:txBody>
              <a:bodyPr wrap="square" rtlCol="0">
                <a:spAutoFit/>
              </a:bodyPr>
              <a:lstStyle/>
              <a:p>
                <a:pPr algn="ctr"/>
                <a:r>
                  <a:rPr lang="en-US" dirty="0" smtClean="0"/>
                  <a:t>Carbonate</a:t>
                </a:r>
                <a:endParaRPr lang="en-US" dirty="0"/>
              </a:p>
            </p:txBody>
          </p:sp>
        </p:grpSp>
      </p:grpSp>
      <p:sp>
        <p:nvSpPr>
          <p:cNvPr id="14" name="TextBox 13"/>
          <p:cNvSpPr txBox="1"/>
          <p:nvPr/>
        </p:nvSpPr>
        <p:spPr>
          <a:xfrm>
            <a:off x="350877" y="5181600"/>
            <a:ext cx="1230273" cy="584775"/>
          </a:xfrm>
          <a:prstGeom prst="rect">
            <a:avLst/>
          </a:prstGeom>
          <a:noFill/>
        </p:spPr>
        <p:txBody>
          <a:bodyPr wrap="none" rtlCol="0">
            <a:spAutoFit/>
          </a:bodyPr>
          <a:lstStyle/>
          <a:p>
            <a:r>
              <a:rPr lang="en-US" sz="3200" b="1" dirty="0" smtClean="0">
                <a:solidFill>
                  <a:srgbClr val="002060"/>
                </a:solidFill>
              </a:rPr>
              <a:t>Water</a:t>
            </a:r>
            <a:endParaRPr lang="en-US" sz="3200" b="1" dirty="0">
              <a:solidFill>
                <a:srgbClr val="002060"/>
              </a:solidFill>
            </a:endParaRPr>
          </a:p>
        </p:txBody>
      </p:sp>
      <p:sp>
        <p:nvSpPr>
          <p:cNvPr id="18" name="TextBox 17"/>
          <p:cNvSpPr txBox="1"/>
          <p:nvPr/>
        </p:nvSpPr>
        <p:spPr>
          <a:xfrm>
            <a:off x="2599529" y="6071174"/>
            <a:ext cx="1953612" cy="584775"/>
          </a:xfrm>
          <a:prstGeom prst="rect">
            <a:avLst/>
          </a:prstGeom>
          <a:noFill/>
        </p:spPr>
        <p:txBody>
          <a:bodyPr wrap="none" rtlCol="0">
            <a:spAutoFit/>
          </a:bodyPr>
          <a:lstStyle/>
          <a:p>
            <a:r>
              <a:rPr lang="en-US" sz="3200" b="1" dirty="0" smtClean="0">
                <a:solidFill>
                  <a:schemeClr val="accent6">
                    <a:lumMod val="75000"/>
                  </a:schemeClr>
                </a:solidFill>
              </a:rPr>
              <a:t>Carbonate</a:t>
            </a:r>
            <a:endParaRPr lang="en-US" sz="3200" b="1" dirty="0">
              <a:solidFill>
                <a:schemeClr val="accent6">
                  <a:lumMod val="75000"/>
                </a:schemeClr>
              </a:solidFill>
            </a:endParaRPr>
          </a:p>
        </p:txBody>
      </p:sp>
      <p:sp>
        <p:nvSpPr>
          <p:cNvPr id="15" name="Rectangle 14"/>
          <p:cNvSpPr/>
          <p:nvPr/>
        </p:nvSpPr>
        <p:spPr>
          <a:xfrm>
            <a:off x="92365" y="1266412"/>
            <a:ext cx="4555835" cy="39151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4724400" y="3026807"/>
            <a:ext cx="4291101" cy="3917330"/>
            <a:chOff x="4724400" y="3026807"/>
            <a:chExt cx="4291101" cy="3917330"/>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2725" y="3086100"/>
              <a:ext cx="4034449" cy="385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4724400" y="3026807"/>
              <a:ext cx="4291101" cy="3831193"/>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346688" y="3031633"/>
              <a:ext cx="1540486" cy="369332"/>
            </a:xfrm>
            <a:prstGeom prst="rect">
              <a:avLst/>
            </a:prstGeom>
            <a:solidFill>
              <a:schemeClr val="tx1"/>
            </a:solidFill>
          </p:spPr>
          <p:txBody>
            <a:bodyPr wrap="none" rtlCol="0">
              <a:spAutoFit/>
            </a:bodyPr>
            <a:lstStyle/>
            <a:p>
              <a:r>
                <a:rPr lang="en-US" dirty="0" smtClean="0">
                  <a:solidFill>
                    <a:srgbClr val="FF0000"/>
                  </a:solidFill>
                </a:rPr>
                <a:t>Before healing</a:t>
              </a:r>
              <a:endParaRPr lang="en-US" dirty="0">
                <a:solidFill>
                  <a:srgbClr val="FF0000"/>
                </a:solidFill>
              </a:endParaRPr>
            </a:p>
          </p:txBody>
        </p:sp>
        <p:sp>
          <p:nvSpPr>
            <p:cNvPr id="22" name="TextBox 21"/>
            <p:cNvSpPr txBox="1"/>
            <p:nvPr/>
          </p:nvSpPr>
          <p:spPr>
            <a:xfrm>
              <a:off x="7447687" y="4407932"/>
              <a:ext cx="1395638" cy="369332"/>
            </a:xfrm>
            <a:prstGeom prst="rect">
              <a:avLst/>
            </a:prstGeom>
            <a:solidFill>
              <a:schemeClr val="tx1"/>
            </a:solidFill>
          </p:spPr>
          <p:txBody>
            <a:bodyPr wrap="none" rtlCol="0">
              <a:spAutoFit/>
            </a:bodyPr>
            <a:lstStyle/>
            <a:p>
              <a:r>
                <a:rPr lang="en-US" dirty="0" smtClean="0">
                  <a:solidFill>
                    <a:srgbClr val="FF0000"/>
                  </a:solidFill>
                </a:rPr>
                <a:t>After healing</a:t>
              </a:r>
              <a:endParaRPr lang="en-US" dirty="0">
                <a:solidFill>
                  <a:srgbClr val="FF0000"/>
                </a:solidFill>
              </a:endParaRPr>
            </a:p>
          </p:txBody>
        </p:sp>
      </p:grpSp>
      <p:sp>
        <p:nvSpPr>
          <p:cNvPr id="24" name="TextBox 23"/>
          <p:cNvSpPr txBox="1"/>
          <p:nvPr/>
        </p:nvSpPr>
        <p:spPr>
          <a:xfrm>
            <a:off x="3107714" y="1353505"/>
            <a:ext cx="1540486" cy="369332"/>
          </a:xfrm>
          <a:prstGeom prst="rect">
            <a:avLst/>
          </a:prstGeom>
          <a:solidFill>
            <a:schemeClr val="tx1"/>
          </a:solidFill>
        </p:spPr>
        <p:txBody>
          <a:bodyPr wrap="none" rtlCol="0">
            <a:spAutoFit/>
          </a:bodyPr>
          <a:lstStyle/>
          <a:p>
            <a:r>
              <a:rPr lang="en-US" dirty="0" smtClean="0">
                <a:solidFill>
                  <a:srgbClr val="FF0000"/>
                </a:solidFill>
              </a:rPr>
              <a:t>Before healing</a:t>
            </a:r>
            <a:endParaRPr lang="en-US" dirty="0">
              <a:solidFill>
                <a:srgbClr val="FF0000"/>
              </a:solidFill>
            </a:endParaRPr>
          </a:p>
        </p:txBody>
      </p:sp>
      <p:sp>
        <p:nvSpPr>
          <p:cNvPr id="25" name="TextBox 24"/>
          <p:cNvSpPr txBox="1"/>
          <p:nvPr/>
        </p:nvSpPr>
        <p:spPr>
          <a:xfrm>
            <a:off x="3180138" y="2750582"/>
            <a:ext cx="1395638" cy="369332"/>
          </a:xfrm>
          <a:prstGeom prst="rect">
            <a:avLst/>
          </a:prstGeom>
          <a:solidFill>
            <a:schemeClr val="tx1"/>
          </a:solidFill>
        </p:spPr>
        <p:txBody>
          <a:bodyPr wrap="none" rtlCol="0">
            <a:spAutoFit/>
          </a:bodyPr>
          <a:lstStyle/>
          <a:p>
            <a:r>
              <a:rPr lang="en-US" dirty="0" smtClean="0">
                <a:solidFill>
                  <a:srgbClr val="FF0000"/>
                </a:solidFill>
              </a:rPr>
              <a:t>After healing</a:t>
            </a:r>
            <a:endParaRPr lang="en-US" dirty="0">
              <a:solidFill>
                <a:srgbClr val="FF0000"/>
              </a:solidFill>
            </a:endParaRPr>
          </a:p>
        </p:txBody>
      </p:sp>
      <p:sp>
        <p:nvSpPr>
          <p:cNvPr id="20" name="TextBox 19"/>
          <p:cNvSpPr txBox="1"/>
          <p:nvPr/>
        </p:nvSpPr>
        <p:spPr>
          <a:xfrm>
            <a:off x="966013" y="4757737"/>
            <a:ext cx="349776" cy="369332"/>
          </a:xfrm>
          <a:prstGeom prst="rect">
            <a:avLst/>
          </a:prstGeom>
          <a:noFill/>
        </p:spPr>
        <p:txBody>
          <a:bodyPr wrap="none" rtlCol="0">
            <a:spAutoFit/>
          </a:bodyPr>
          <a:lstStyle/>
          <a:p>
            <a:r>
              <a:rPr lang="en-US" b="1" dirty="0" smtClean="0">
                <a:solidFill>
                  <a:srgbClr val="FF0000"/>
                </a:solidFill>
              </a:rPr>
              <a:t>Si</a:t>
            </a:r>
            <a:endParaRPr lang="en-US" b="1" dirty="0">
              <a:solidFill>
                <a:srgbClr val="FF0000"/>
              </a:solidFill>
            </a:endParaRPr>
          </a:p>
        </p:txBody>
      </p:sp>
      <p:sp>
        <p:nvSpPr>
          <p:cNvPr id="27" name="TextBox 26"/>
          <p:cNvSpPr txBox="1"/>
          <p:nvPr/>
        </p:nvSpPr>
        <p:spPr>
          <a:xfrm>
            <a:off x="3936446" y="4757737"/>
            <a:ext cx="420308" cy="369332"/>
          </a:xfrm>
          <a:prstGeom prst="rect">
            <a:avLst/>
          </a:prstGeom>
          <a:noFill/>
        </p:spPr>
        <p:txBody>
          <a:bodyPr wrap="none" rtlCol="0">
            <a:spAutoFit/>
          </a:bodyPr>
          <a:lstStyle/>
          <a:p>
            <a:r>
              <a:rPr lang="en-US" b="1" dirty="0" smtClean="0">
                <a:solidFill>
                  <a:srgbClr val="FF0000"/>
                </a:solidFill>
              </a:rPr>
              <a:t>Ca</a:t>
            </a:r>
            <a:endParaRPr lang="en-US" b="1" dirty="0">
              <a:solidFill>
                <a:srgbClr val="FF0000"/>
              </a:solidFill>
            </a:endParaRPr>
          </a:p>
        </p:txBody>
      </p:sp>
      <p:sp>
        <p:nvSpPr>
          <p:cNvPr id="28" name="TextBox 27"/>
          <p:cNvSpPr txBox="1"/>
          <p:nvPr/>
        </p:nvSpPr>
        <p:spPr>
          <a:xfrm>
            <a:off x="4677837" y="6383472"/>
            <a:ext cx="349776" cy="369332"/>
          </a:xfrm>
          <a:prstGeom prst="rect">
            <a:avLst/>
          </a:prstGeom>
          <a:noFill/>
        </p:spPr>
        <p:txBody>
          <a:bodyPr wrap="none" rtlCol="0">
            <a:spAutoFit/>
          </a:bodyPr>
          <a:lstStyle/>
          <a:p>
            <a:r>
              <a:rPr lang="en-US" b="1" dirty="0" smtClean="0">
                <a:solidFill>
                  <a:srgbClr val="FF0000"/>
                </a:solidFill>
              </a:rPr>
              <a:t>Si</a:t>
            </a:r>
            <a:endParaRPr lang="en-US" b="1" dirty="0">
              <a:solidFill>
                <a:srgbClr val="FF0000"/>
              </a:solidFill>
            </a:endParaRPr>
          </a:p>
        </p:txBody>
      </p:sp>
      <p:sp>
        <p:nvSpPr>
          <p:cNvPr id="29" name="TextBox 28"/>
          <p:cNvSpPr txBox="1"/>
          <p:nvPr/>
        </p:nvSpPr>
        <p:spPr>
          <a:xfrm>
            <a:off x="7761520" y="6363561"/>
            <a:ext cx="420308" cy="369332"/>
          </a:xfrm>
          <a:prstGeom prst="rect">
            <a:avLst/>
          </a:prstGeom>
          <a:noFill/>
        </p:spPr>
        <p:txBody>
          <a:bodyPr wrap="none" rtlCol="0">
            <a:spAutoFit/>
          </a:bodyPr>
          <a:lstStyle/>
          <a:p>
            <a:r>
              <a:rPr lang="en-US" b="1" dirty="0" smtClean="0">
                <a:solidFill>
                  <a:srgbClr val="FF0000"/>
                </a:solidFill>
              </a:rPr>
              <a:t>Ca</a:t>
            </a:r>
            <a:endParaRPr lang="en-US" b="1" dirty="0">
              <a:solidFill>
                <a:srgbClr val="FF0000"/>
              </a:solidFill>
            </a:endParaRPr>
          </a:p>
        </p:txBody>
      </p:sp>
    </p:spTree>
    <p:extLst>
      <p:ext uri="{BB962C8B-B14F-4D97-AF65-F5344CB8AC3E}">
        <p14:creationId xmlns:p14="http://schemas.microsoft.com/office/powerpoint/2010/main" val="609816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609600"/>
          </a:xfrm>
        </p:spPr>
        <p:txBody>
          <a:bodyPr>
            <a:normAutofit/>
          </a:bodyPr>
          <a:lstStyle/>
          <a:p>
            <a:r>
              <a:rPr lang="en-US" sz="2800" dirty="0" smtClean="0"/>
              <a:t>Phases participating in self-healing</a:t>
            </a:r>
            <a:endParaRPr lang="en-US" sz="2800" dirty="0"/>
          </a:p>
        </p:txBody>
      </p:sp>
      <p:sp>
        <p:nvSpPr>
          <p:cNvPr id="3" name="Content Placeholder 2"/>
          <p:cNvSpPr>
            <a:spLocks noGrp="1"/>
          </p:cNvSpPr>
          <p:nvPr>
            <p:ph idx="1"/>
          </p:nvPr>
        </p:nvSpPr>
        <p:spPr>
          <a:xfrm>
            <a:off x="228600" y="685801"/>
            <a:ext cx="8229600" cy="4525963"/>
          </a:xfrm>
        </p:spPr>
        <p:txBody>
          <a:bodyPr>
            <a:normAutofit/>
          </a:bodyPr>
          <a:lstStyle/>
          <a:p>
            <a:r>
              <a:rPr lang="en-US" sz="1600" dirty="0" smtClean="0"/>
              <a:t>Crystalline phases:</a:t>
            </a:r>
          </a:p>
          <a:p>
            <a:pPr lvl="1"/>
            <a:r>
              <a:rPr lang="en-US" sz="1600" dirty="0" smtClean="0"/>
              <a:t>Matrix strength recovery – Calcium aluminum silicates (feldspars); sodium aluminum silicates (zeolites); calcium silicate (TA); carbonated calcium-aluminum-silicate (in carbonate environment); magnesium (calcium) silicates (in brine)</a:t>
            </a:r>
          </a:p>
          <a:p>
            <a:pPr lvl="1"/>
            <a:r>
              <a:rPr lang="en-US" sz="1600" dirty="0" smtClean="0"/>
              <a:t>Cracks – Zeolites; calcium-aluminum silicates (feldspar and Ca-containing mica type)</a:t>
            </a:r>
          </a:p>
          <a:p>
            <a:r>
              <a:rPr lang="en-US" sz="1600" dirty="0" smtClean="0"/>
              <a:t>Amorphous phases: </a:t>
            </a:r>
          </a:p>
          <a:p>
            <a:pPr lvl="1"/>
            <a:r>
              <a:rPr lang="en-US" sz="1600" dirty="0" smtClean="0"/>
              <a:t>Sodium(calcium)-aluminum-silicate hydrate</a:t>
            </a:r>
          </a:p>
          <a:p>
            <a:r>
              <a:rPr lang="en-US" sz="1600" dirty="0" smtClean="0">
                <a:solidFill>
                  <a:srgbClr val="0070C0"/>
                </a:solidFill>
              </a:rPr>
              <a:t>Effect of GMF: </a:t>
            </a:r>
          </a:p>
          <a:p>
            <a:pPr lvl="1"/>
            <a:r>
              <a:rPr lang="en-US" sz="1600" dirty="0" smtClean="0">
                <a:solidFill>
                  <a:srgbClr val="0070C0"/>
                </a:solidFill>
              </a:rPr>
              <a:t>Increased crystallinity at short curing times; Mg-containing silicates in all environments – improved strength recovery (fast MGF reaction)</a:t>
            </a:r>
          </a:p>
        </p:txBody>
      </p:sp>
      <p:grpSp>
        <p:nvGrpSpPr>
          <p:cNvPr id="8" name="Group 7"/>
          <p:cNvGrpSpPr/>
          <p:nvPr/>
        </p:nvGrpSpPr>
        <p:grpSpPr>
          <a:xfrm>
            <a:off x="1063979" y="3507505"/>
            <a:ext cx="6179335" cy="3335257"/>
            <a:chOff x="1063979" y="3507505"/>
            <a:chExt cx="6179335" cy="3335257"/>
          </a:xfrm>
        </p:grpSpPr>
        <p:grpSp>
          <p:nvGrpSpPr>
            <p:cNvPr id="6" name="Group 5"/>
            <p:cNvGrpSpPr/>
            <p:nvPr/>
          </p:nvGrpSpPr>
          <p:grpSpPr>
            <a:xfrm>
              <a:off x="1063979" y="3507505"/>
              <a:ext cx="6179335" cy="3335257"/>
              <a:chOff x="1063977" y="3507503"/>
              <a:chExt cx="6179335" cy="3335257"/>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3977" y="3507503"/>
                <a:ext cx="6179335" cy="333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19200" y="3733800"/>
                <a:ext cx="813236" cy="369332"/>
              </a:xfrm>
              <a:prstGeom prst="rect">
                <a:avLst/>
              </a:prstGeom>
              <a:noFill/>
            </p:spPr>
            <p:txBody>
              <a:bodyPr wrap="none" rtlCol="0">
                <a:spAutoFit/>
              </a:bodyPr>
              <a:lstStyle/>
              <a:p>
                <a:r>
                  <a:rPr lang="en-US" dirty="0" smtClean="0"/>
                  <a:t>Water </a:t>
                </a:r>
                <a:endParaRPr lang="en-US" dirty="0"/>
              </a:p>
            </p:txBody>
          </p:sp>
        </p:grpSp>
        <p:sp>
          <p:nvSpPr>
            <p:cNvPr id="7" name="Rectangle 6"/>
            <p:cNvSpPr/>
            <p:nvPr/>
          </p:nvSpPr>
          <p:spPr>
            <a:xfrm>
              <a:off x="1981200" y="4946532"/>
              <a:ext cx="381000" cy="3112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36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229600" cy="4800600"/>
          </a:xfrm>
        </p:spPr>
        <p:txBody>
          <a:bodyPr>
            <a:normAutofit fontScale="92500" lnSpcReduction="20000"/>
          </a:bodyPr>
          <a:lstStyle/>
          <a:p>
            <a:pPr marL="0" indent="0">
              <a:buNone/>
            </a:pPr>
            <a:r>
              <a:rPr lang="en-US" sz="2000" u="sng" dirty="0" smtClean="0"/>
              <a:t>Summary</a:t>
            </a:r>
            <a:r>
              <a:rPr lang="en-US" sz="2000" dirty="0" smtClean="0"/>
              <a:t>:</a:t>
            </a:r>
          </a:p>
          <a:p>
            <a:r>
              <a:rPr lang="en-US" sz="2000" dirty="0" smtClean="0"/>
              <a:t>Cementitious materials can be formulated to have self-healing properties allowing strength recovery and cracks sealing at temperatures up to 300</a:t>
            </a:r>
            <a:r>
              <a:rPr lang="en-US" sz="2000" baseline="30000" dirty="0" smtClean="0"/>
              <a:t>o</a:t>
            </a:r>
            <a:r>
              <a:rPr lang="en-US" sz="2000" dirty="0" smtClean="0"/>
              <a:t>C (inorganic matrix)</a:t>
            </a:r>
          </a:p>
          <a:p>
            <a:r>
              <a:rPr lang="en-US" sz="2000" dirty="0" smtClean="0"/>
              <a:t>CAC/FAF/SMS blend (TSRC) showed the best performance among tested materials </a:t>
            </a:r>
          </a:p>
          <a:p>
            <a:r>
              <a:rPr lang="en-US" sz="2000" dirty="0" smtClean="0"/>
              <a:t>Strength recovery and cracks sealing maybe further improved with additives such as Micro Glass Fibers and set retarder (TA)</a:t>
            </a:r>
          </a:p>
          <a:p>
            <a:r>
              <a:rPr lang="en-US" sz="2000" dirty="0" smtClean="0"/>
              <a:t>MGF are most appropriate for formulations with high amorphous phase content </a:t>
            </a:r>
          </a:p>
          <a:p>
            <a:endParaRPr lang="en-US" sz="2000" dirty="0" smtClean="0"/>
          </a:p>
          <a:p>
            <a:pPr marL="0" indent="0">
              <a:buNone/>
            </a:pPr>
            <a:r>
              <a:rPr lang="en-US" sz="2000" u="sng" dirty="0" smtClean="0"/>
              <a:t>Future directions</a:t>
            </a:r>
            <a:r>
              <a:rPr lang="en-US" sz="2000" dirty="0" smtClean="0"/>
              <a:t>:</a:t>
            </a:r>
          </a:p>
          <a:p>
            <a:r>
              <a:rPr lang="en-US" sz="2000" dirty="0"/>
              <a:t>Self healing behavior after long-term exposure tests (steam, alkali carbonate and geothermal brine)</a:t>
            </a:r>
          </a:p>
          <a:p>
            <a:r>
              <a:rPr lang="en-US" sz="2000" dirty="0"/>
              <a:t>Phase identification of healing reaction products</a:t>
            </a:r>
          </a:p>
          <a:p>
            <a:r>
              <a:rPr lang="en-US" sz="2000" dirty="0"/>
              <a:t>Healing behavior after long term exposures to </a:t>
            </a:r>
            <a:r>
              <a:rPr lang="en-US" sz="2000" dirty="0" err="1"/>
              <a:t>sc</a:t>
            </a:r>
            <a:r>
              <a:rPr lang="en-US" sz="2000" dirty="0"/>
              <a:t> </a:t>
            </a:r>
            <a:r>
              <a:rPr lang="en-US" sz="2000" dirty="0" smtClean="0"/>
              <a:t>CO</a:t>
            </a:r>
            <a:r>
              <a:rPr lang="en-US" sz="2000" baseline="-25000" dirty="0" smtClean="0"/>
              <a:t>2</a:t>
            </a:r>
            <a:r>
              <a:rPr lang="en-US" sz="2000" dirty="0" smtClean="0"/>
              <a:t>/brine and  </a:t>
            </a:r>
            <a:r>
              <a:rPr lang="en-US" sz="2000" dirty="0"/>
              <a:t>pH 1 H</a:t>
            </a:r>
            <a:r>
              <a:rPr lang="en-US" sz="2000" baseline="-25000" dirty="0"/>
              <a:t>2</a:t>
            </a:r>
            <a:r>
              <a:rPr lang="en-US" sz="2000" dirty="0"/>
              <a:t>SO</a:t>
            </a:r>
            <a:r>
              <a:rPr lang="en-US" sz="2000" baseline="-25000" dirty="0"/>
              <a:t>4</a:t>
            </a:r>
            <a:r>
              <a:rPr lang="en-US" sz="2000" dirty="0"/>
              <a:t>/brine of cement matrix and cement-casing bonding</a:t>
            </a:r>
          </a:p>
          <a:p>
            <a:endParaRPr lang="en-US" sz="2000" dirty="0" smtClean="0"/>
          </a:p>
        </p:txBody>
      </p:sp>
    </p:spTree>
    <p:extLst>
      <p:ext uri="{BB962C8B-B14F-4D97-AF65-F5344CB8AC3E}">
        <p14:creationId xmlns:p14="http://schemas.microsoft.com/office/powerpoint/2010/main" val="335978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23" name="Group 9222"/>
          <p:cNvGrpSpPr/>
          <p:nvPr/>
        </p:nvGrpSpPr>
        <p:grpSpPr>
          <a:xfrm>
            <a:off x="5772570" y="924474"/>
            <a:ext cx="3341613" cy="3834918"/>
            <a:chOff x="5772570" y="1002513"/>
            <a:chExt cx="3341613" cy="3834918"/>
          </a:xfrm>
        </p:grpSpPr>
        <p:sp>
          <p:nvSpPr>
            <p:cNvPr id="47" name="TextBox 46"/>
            <p:cNvSpPr txBox="1"/>
            <p:nvPr/>
          </p:nvSpPr>
          <p:spPr>
            <a:xfrm>
              <a:off x="8330681" y="1598889"/>
              <a:ext cx="713337" cy="336925"/>
            </a:xfrm>
            <a:prstGeom prst="rect">
              <a:avLst/>
            </a:prstGeom>
            <a:ln w="28575">
              <a:solidFill>
                <a:srgbClr val="00B0F0"/>
              </a:solidFill>
            </a:ln>
          </p:spPr>
          <p:txBody>
            <a:bodyPr vert="horz" wrap="none" lIns="91440" tIns="45720" rIns="91440" bIns="45720" rtlCol="0">
              <a:noAutofit/>
            </a:bodyPr>
            <a:lstStyle>
              <a:defPPr>
                <a:defRPr lang="en-US"/>
              </a:defPPr>
              <a:lvl1pPr marR="0" indent="0" defTabSz="457200" fontAlgn="auto">
                <a:lnSpc>
                  <a:spcPct val="100000"/>
                </a:lnSpc>
                <a:spcBef>
                  <a:spcPct val="20000"/>
                </a:spcBef>
                <a:spcAft>
                  <a:spcPts val="0"/>
                </a:spcAft>
                <a:buClrTx/>
                <a:buSzTx/>
                <a:buFont typeface="Arial"/>
                <a:buNone/>
                <a:tabLst/>
                <a:defRPr sz="1400" b="1">
                  <a:latin typeface="Palatino Linotype" panose="02040502050505030304" pitchFamily="18" charset="0"/>
                  <a:cs typeface="Arial Narrow"/>
                </a:defRPr>
              </a:lvl1pPr>
            </a:lstStyle>
            <a:p>
              <a:pPr algn="ctr"/>
              <a:r>
                <a:rPr lang="en-US" sz="1200" dirty="0" smtClean="0"/>
                <a:t>water </a:t>
              </a:r>
              <a:endParaRPr lang="en-US" sz="1200" dirty="0"/>
            </a:p>
          </p:txBody>
        </p:sp>
        <p:sp>
          <p:nvSpPr>
            <p:cNvPr id="48" name="TextBox 47"/>
            <p:cNvSpPr txBox="1"/>
            <p:nvPr/>
          </p:nvSpPr>
          <p:spPr>
            <a:xfrm>
              <a:off x="8434418" y="2989619"/>
              <a:ext cx="609600" cy="316169"/>
            </a:xfrm>
            <a:prstGeom prst="rect">
              <a:avLst/>
            </a:prstGeom>
            <a:ln w="28575">
              <a:solidFill>
                <a:schemeClr val="accent6">
                  <a:lumMod val="75000"/>
                </a:schemeClr>
              </a:solidFill>
            </a:ln>
          </p:spPr>
          <p:txBody>
            <a:bodyPr vert="horz" wrap="non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200" b="1" dirty="0" smtClean="0">
                  <a:latin typeface="Palatino Linotype" panose="02040502050505030304" pitchFamily="18" charset="0"/>
                  <a:cs typeface="Arial Narrow"/>
                </a:rPr>
                <a:t>CO</a:t>
              </a:r>
              <a:r>
                <a:rPr lang="en-US" sz="1200" b="1" baseline="-25000" dirty="0" smtClean="0">
                  <a:latin typeface="Palatino Linotype" panose="02040502050505030304" pitchFamily="18" charset="0"/>
                  <a:cs typeface="Arial Narrow"/>
                </a:rPr>
                <a:t>2</a:t>
              </a:r>
              <a:endParaRPr lang="en-US" sz="1200" b="1" baseline="-25000" dirty="0">
                <a:latin typeface="Palatino Linotype" panose="02040502050505030304" pitchFamily="18" charset="0"/>
                <a:cs typeface="Arial Narrow"/>
              </a:endParaRPr>
            </a:p>
          </p:txBody>
        </p:sp>
        <p:sp>
          <p:nvSpPr>
            <p:cNvPr id="49" name="TextBox 48"/>
            <p:cNvSpPr txBox="1"/>
            <p:nvPr/>
          </p:nvSpPr>
          <p:spPr>
            <a:xfrm>
              <a:off x="8480801" y="4060998"/>
              <a:ext cx="633382" cy="306939"/>
            </a:xfrm>
            <a:prstGeom prst="rect">
              <a:avLst/>
            </a:prstGeom>
            <a:ln w="28575">
              <a:solidFill>
                <a:srgbClr val="7030A0"/>
              </a:solidFill>
            </a:ln>
          </p:spPr>
          <p:txBody>
            <a:bodyPr vert="horz" wrap="none" lIns="91440" tIns="45720" rIns="91440" bIns="45720" rtlCol="0">
              <a:no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200" b="1" i="0" u="none" strike="noStrike" kern="1200" cap="none" spc="0" normalizeH="0" baseline="0" noProof="0" dirty="0" smtClean="0">
                  <a:ln>
                    <a:noFill/>
                  </a:ln>
                  <a:effectLst/>
                  <a:uLnTx/>
                  <a:uFillTx/>
                  <a:latin typeface="Palatino Linotype" panose="02040502050505030304" pitchFamily="18" charset="0"/>
                  <a:cs typeface="Arial Narrow"/>
                </a:rPr>
                <a:t>brine</a:t>
              </a:r>
            </a:p>
          </p:txBody>
        </p:sp>
        <p:grpSp>
          <p:nvGrpSpPr>
            <p:cNvPr id="9222" name="Group 9221"/>
            <p:cNvGrpSpPr/>
            <p:nvPr/>
          </p:nvGrpSpPr>
          <p:grpSpPr>
            <a:xfrm>
              <a:off x="5772570" y="1002513"/>
              <a:ext cx="2738048" cy="3834918"/>
              <a:chOff x="5772570" y="1002513"/>
              <a:chExt cx="2738048" cy="3834918"/>
            </a:xfrm>
          </p:grpSpPr>
          <p:pic>
            <p:nvPicPr>
              <p:cNvPr id="45" name="Picture 9"/>
              <p:cNvPicPr>
                <a:picLocks noChangeAspect="1" noChangeArrowheads="1"/>
              </p:cNvPicPr>
              <p:nvPr/>
            </p:nvPicPr>
            <p:blipFill rotWithShape="1">
              <a:blip r:embed="rId4" cstate="print"/>
              <a:srcRect b="29049"/>
              <a:stretch/>
            </p:blipFill>
            <p:spPr bwMode="auto">
              <a:xfrm>
                <a:off x="5845203" y="2555019"/>
                <a:ext cx="2485477" cy="900012"/>
              </a:xfrm>
              <a:prstGeom prst="rect">
                <a:avLst/>
              </a:prstGeom>
              <a:noFill/>
              <a:ln w="28575">
                <a:solidFill>
                  <a:schemeClr val="accent6">
                    <a:lumMod val="75000"/>
                  </a:schemeClr>
                </a:solidFill>
                <a:miter lim="800000"/>
                <a:headEnd/>
                <a:tailEnd/>
              </a:ln>
              <a:effectLst/>
            </p:spPr>
          </p:pic>
          <p:pic>
            <p:nvPicPr>
              <p:cNvPr id="46" name="Picture 10"/>
              <p:cNvPicPr>
                <a:picLocks noChangeAspect="1" noChangeArrowheads="1"/>
              </p:cNvPicPr>
              <p:nvPr/>
            </p:nvPicPr>
            <p:blipFill rotWithShape="1">
              <a:blip r:embed="rId5" cstate="print"/>
              <a:srcRect b="18624"/>
              <a:stretch/>
            </p:blipFill>
            <p:spPr bwMode="auto">
              <a:xfrm>
                <a:off x="5838934" y="3819920"/>
                <a:ext cx="2491747" cy="1017511"/>
              </a:xfrm>
              <a:prstGeom prst="rect">
                <a:avLst/>
              </a:prstGeom>
              <a:noFill/>
              <a:ln w="28575">
                <a:solidFill>
                  <a:srgbClr val="7030A0"/>
                </a:solidFill>
                <a:miter lim="800000"/>
                <a:headEnd/>
                <a:tailEnd/>
              </a:ln>
              <a:effectLst/>
            </p:spPr>
          </p:pic>
          <p:sp>
            <p:nvSpPr>
              <p:cNvPr id="66" name="TextBox 65"/>
              <p:cNvSpPr txBox="1"/>
              <p:nvPr/>
            </p:nvSpPr>
            <p:spPr>
              <a:xfrm>
                <a:off x="5772570" y="1002513"/>
                <a:ext cx="1282410" cy="276999"/>
              </a:xfrm>
              <a:prstGeom prst="rect">
                <a:avLst/>
              </a:prstGeom>
              <a:solidFill>
                <a:schemeClr val="bg1"/>
              </a:solidFill>
            </p:spPr>
            <p:txBody>
              <a:bodyPr wrap="square" rtlCol="0">
                <a:spAutoFit/>
              </a:bodyPr>
              <a:lstStyle/>
              <a:p>
                <a:r>
                  <a:rPr lang="en-US" sz="1200" b="1" dirty="0" smtClean="0">
                    <a:solidFill>
                      <a:srgbClr val="FF0000"/>
                    </a:solidFill>
                  </a:rPr>
                  <a:t>Before healing</a:t>
                </a:r>
              </a:p>
            </p:txBody>
          </p:sp>
          <p:sp>
            <p:nvSpPr>
              <p:cNvPr id="67" name="TextBox 66"/>
              <p:cNvSpPr txBox="1"/>
              <p:nvPr/>
            </p:nvSpPr>
            <p:spPr>
              <a:xfrm>
                <a:off x="7287488" y="1017902"/>
                <a:ext cx="1223130" cy="261610"/>
              </a:xfrm>
              <a:prstGeom prst="rect">
                <a:avLst/>
              </a:prstGeom>
              <a:solidFill>
                <a:schemeClr val="bg1"/>
              </a:solidFill>
            </p:spPr>
            <p:txBody>
              <a:bodyPr wrap="square" rtlCol="0">
                <a:spAutoFit/>
              </a:bodyPr>
              <a:lstStyle/>
              <a:p>
                <a:r>
                  <a:rPr lang="en-US" sz="1100" b="1" dirty="0" smtClean="0">
                    <a:solidFill>
                      <a:srgbClr val="FF0000"/>
                    </a:solidFill>
                  </a:rPr>
                  <a:t>After healing </a:t>
                </a:r>
              </a:p>
            </p:txBody>
          </p:sp>
          <p:grpSp>
            <p:nvGrpSpPr>
              <p:cNvPr id="9219" name="Group 9218"/>
              <p:cNvGrpSpPr/>
              <p:nvPr/>
            </p:nvGrpSpPr>
            <p:grpSpPr>
              <a:xfrm>
                <a:off x="5859828" y="1279512"/>
                <a:ext cx="2390304" cy="910613"/>
                <a:chOff x="5859828" y="1279512"/>
                <a:chExt cx="2390304" cy="910613"/>
              </a:xfrm>
            </p:grpSpPr>
            <p:pic>
              <p:nvPicPr>
                <p:cNvPr id="44" name="Picture 8"/>
                <p:cNvPicPr>
                  <a:picLocks noChangeAspect="1" noChangeArrowheads="1"/>
                </p:cNvPicPr>
                <p:nvPr/>
              </p:nvPicPr>
              <p:blipFill rotWithShape="1">
                <a:blip r:embed="rId6" cstate="print"/>
                <a:srcRect l="2392" r="2289" b="28122"/>
                <a:stretch/>
              </p:blipFill>
              <p:spPr bwMode="auto">
                <a:xfrm>
                  <a:off x="5859828" y="1279512"/>
                  <a:ext cx="2390304" cy="910613"/>
                </a:xfrm>
                <a:prstGeom prst="rect">
                  <a:avLst/>
                </a:prstGeom>
                <a:noFill/>
                <a:ln w="28575">
                  <a:solidFill>
                    <a:srgbClr val="00B0F0"/>
                  </a:solidFill>
                  <a:miter lim="800000"/>
                  <a:headEnd/>
                  <a:tailEnd/>
                </a:ln>
                <a:effectLst/>
              </p:spPr>
            </p:pic>
            <p:sp>
              <p:nvSpPr>
                <p:cNvPr id="68" name="TextBox 67"/>
                <p:cNvSpPr txBox="1"/>
                <p:nvPr/>
              </p:nvSpPr>
              <p:spPr>
                <a:xfrm>
                  <a:off x="7414313" y="2014125"/>
                  <a:ext cx="835819" cy="169277"/>
                </a:xfrm>
                <a:prstGeom prst="rect">
                  <a:avLst/>
                </a:prstGeom>
                <a:solidFill>
                  <a:schemeClr val="bg1"/>
                </a:solidFill>
              </p:spPr>
              <p:txBody>
                <a:bodyPr wrap="square" rtlCol="0">
                  <a:spAutoFit/>
                </a:bodyPr>
                <a:lstStyle/>
                <a:p>
                  <a:r>
                    <a:rPr lang="en-US" sz="500" dirty="0" smtClean="0">
                      <a:solidFill>
                        <a:schemeClr val="bg1"/>
                      </a:solidFill>
                    </a:rPr>
                    <a:t>1865 psi</a:t>
                  </a:r>
                  <a:endParaRPr lang="en-US" sz="500" dirty="0">
                    <a:solidFill>
                      <a:schemeClr val="bg1"/>
                    </a:solidFill>
                  </a:endParaRPr>
                </a:p>
              </p:txBody>
            </p:sp>
          </p:grpSp>
          <p:grpSp>
            <p:nvGrpSpPr>
              <p:cNvPr id="9221" name="Group 9220"/>
              <p:cNvGrpSpPr/>
              <p:nvPr/>
            </p:nvGrpSpPr>
            <p:grpSpPr>
              <a:xfrm>
                <a:off x="5896692" y="2226134"/>
                <a:ext cx="2365266" cy="261610"/>
                <a:chOff x="5896692" y="2226134"/>
                <a:chExt cx="2365266" cy="261610"/>
              </a:xfrm>
            </p:grpSpPr>
            <p:sp>
              <p:nvSpPr>
                <p:cNvPr id="9217" name="TextBox 9216"/>
                <p:cNvSpPr txBox="1"/>
                <p:nvPr/>
              </p:nvSpPr>
              <p:spPr>
                <a:xfrm>
                  <a:off x="5896692" y="2226134"/>
                  <a:ext cx="745290" cy="261610"/>
                </a:xfrm>
                <a:prstGeom prst="rect">
                  <a:avLst/>
                </a:prstGeom>
                <a:solidFill>
                  <a:schemeClr val="bg1"/>
                </a:solidFill>
              </p:spPr>
              <p:txBody>
                <a:bodyPr wrap="square" rtlCol="0">
                  <a:spAutoFit/>
                </a:bodyPr>
                <a:lstStyle/>
                <a:p>
                  <a:r>
                    <a:rPr lang="en-US" sz="1100" b="1" dirty="0" smtClean="0">
                      <a:solidFill>
                        <a:srgbClr val="FF0000"/>
                      </a:solidFill>
                    </a:rPr>
                    <a:t>1865 psi</a:t>
                  </a:r>
                  <a:endParaRPr lang="en-US" sz="1100" b="1" dirty="0">
                    <a:solidFill>
                      <a:srgbClr val="FF0000"/>
                    </a:solidFill>
                  </a:endParaRPr>
                </a:p>
              </p:txBody>
            </p:sp>
            <p:sp>
              <p:nvSpPr>
                <p:cNvPr id="61" name="TextBox 60"/>
                <p:cNvSpPr txBox="1"/>
                <p:nvPr/>
              </p:nvSpPr>
              <p:spPr>
                <a:xfrm>
                  <a:off x="7399543" y="2226134"/>
                  <a:ext cx="862415" cy="261610"/>
                </a:xfrm>
                <a:prstGeom prst="rect">
                  <a:avLst/>
                </a:prstGeom>
                <a:solidFill>
                  <a:schemeClr val="bg1"/>
                </a:solidFill>
              </p:spPr>
              <p:txBody>
                <a:bodyPr wrap="square" rtlCol="0">
                  <a:spAutoFit/>
                </a:bodyPr>
                <a:lstStyle/>
                <a:p>
                  <a:pPr algn="ctr"/>
                  <a:r>
                    <a:rPr lang="en-US" sz="1100" b="1" dirty="0" smtClean="0">
                      <a:solidFill>
                        <a:srgbClr val="FF0000"/>
                      </a:solidFill>
                    </a:rPr>
                    <a:t>2150 psi</a:t>
                  </a:r>
                  <a:endParaRPr lang="en-US" sz="1100" b="1" dirty="0">
                    <a:solidFill>
                      <a:srgbClr val="FF0000"/>
                    </a:solidFill>
                  </a:endParaRPr>
                </a:p>
              </p:txBody>
            </p:sp>
            <p:sp>
              <p:nvSpPr>
                <p:cNvPr id="9220" name="Right Arrow 9219"/>
                <p:cNvSpPr/>
                <p:nvPr/>
              </p:nvSpPr>
              <p:spPr>
                <a:xfrm>
                  <a:off x="6784208" y="2341773"/>
                  <a:ext cx="541543" cy="45719"/>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70" r="59602" b="54928"/>
          <a:stretch/>
        </p:blipFill>
        <p:spPr bwMode="auto">
          <a:xfrm>
            <a:off x="1537728" y="3279578"/>
            <a:ext cx="1329856" cy="1143001"/>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55732" b="29210"/>
          <a:stretch/>
        </p:blipFill>
        <p:spPr bwMode="auto">
          <a:xfrm>
            <a:off x="113057" y="3279578"/>
            <a:ext cx="1269294" cy="115051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5"/>
          <p:cNvGrpSpPr>
            <a:grpSpLocks/>
          </p:cNvGrpSpPr>
          <p:nvPr/>
        </p:nvGrpSpPr>
        <p:grpSpPr bwMode="auto">
          <a:xfrm>
            <a:off x="108222" y="24040"/>
            <a:ext cx="2870200" cy="3046412"/>
            <a:chOff x="49186" y="1141143"/>
            <a:chExt cx="2870567" cy="3046090"/>
          </a:xfrm>
        </p:grpSpPr>
        <p:grpSp>
          <p:nvGrpSpPr>
            <p:cNvPr id="10" name="Group 4"/>
            <p:cNvGrpSpPr>
              <a:grpSpLocks/>
            </p:cNvGrpSpPr>
            <p:nvPr/>
          </p:nvGrpSpPr>
          <p:grpSpPr bwMode="auto">
            <a:xfrm>
              <a:off x="136525" y="1141143"/>
              <a:ext cx="2783228" cy="1868086"/>
              <a:chOff x="136525" y="1141143"/>
              <a:chExt cx="2783228" cy="1868086"/>
            </a:xfrm>
          </p:grpSpPr>
          <p:sp>
            <p:nvSpPr>
              <p:cNvPr id="15" name="TextBox 3"/>
              <p:cNvSpPr txBox="1">
                <a:spLocks noChangeArrowheads="1"/>
              </p:cNvSpPr>
              <p:nvPr/>
            </p:nvSpPr>
            <p:spPr bwMode="auto">
              <a:xfrm>
                <a:off x="136525" y="1141143"/>
                <a:ext cx="2783228" cy="830909"/>
              </a:xfrm>
              <a:prstGeom prst="rect">
                <a:avLst/>
              </a:prstGeom>
              <a:solidFill>
                <a:srgbClr val="0005C0"/>
              </a:solidFill>
              <a:ln w="9525">
                <a:solidFill>
                  <a:srgbClr val="000000"/>
                </a:solidFill>
                <a:miter lim="800000"/>
                <a:headEnd/>
                <a:tailEnd/>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600" u="sng">
                    <a:solidFill>
                      <a:schemeClr val="bg1"/>
                    </a:solidFill>
                  </a:rPr>
                  <a:t>Thermal shock</a:t>
                </a:r>
              </a:p>
              <a:p>
                <a:pPr algn="ctr" eaLnBrk="1" hangingPunct="1">
                  <a:spcBef>
                    <a:spcPct val="0"/>
                  </a:spcBef>
                  <a:buClrTx/>
                  <a:buSzTx/>
                  <a:buFontTx/>
                  <a:buNone/>
                </a:pPr>
                <a:r>
                  <a:rPr lang="en-US" altLang="en-US" sz="1600" u="sng">
                    <a:solidFill>
                      <a:schemeClr val="bg1"/>
                    </a:solidFill>
                  </a:rPr>
                  <a:t>Resistance and Bond Strength</a:t>
                </a:r>
              </a:p>
            </p:txBody>
          </p:sp>
          <p:sp>
            <p:nvSpPr>
              <p:cNvPr id="16" name="TextBox 16"/>
              <p:cNvSpPr txBox="1">
                <a:spLocks noChangeArrowheads="1"/>
              </p:cNvSpPr>
              <p:nvPr/>
            </p:nvSpPr>
            <p:spPr bwMode="auto">
              <a:xfrm>
                <a:off x="382142" y="1993673"/>
                <a:ext cx="1981200" cy="101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200" b="0" i="1"/>
                  <a:t>Crystalline phases</a:t>
                </a:r>
                <a:r>
                  <a:rPr lang="en-US" altLang="en-US" sz="1200" b="0"/>
                  <a:t>:</a:t>
                </a:r>
              </a:p>
              <a:p>
                <a:pPr algn="ctr" eaLnBrk="1" hangingPunct="1">
                  <a:spcBef>
                    <a:spcPct val="0"/>
                  </a:spcBef>
                  <a:buClrTx/>
                  <a:buSzTx/>
                  <a:buFontTx/>
                  <a:buNone/>
                </a:pPr>
                <a:r>
                  <a:rPr lang="en-US" altLang="en-US" sz="1200" b="0"/>
                  <a:t>Zeolites – Sodalite</a:t>
                </a:r>
              </a:p>
              <a:p>
                <a:pPr algn="ctr" eaLnBrk="1" hangingPunct="1">
                  <a:spcBef>
                    <a:spcPct val="0"/>
                  </a:spcBef>
                  <a:buClrTx/>
                  <a:buSzTx/>
                  <a:buFontTx/>
                  <a:buNone/>
                </a:pPr>
                <a:r>
                  <a:rPr lang="en-US" altLang="en-US" sz="1200" b="0"/>
                  <a:t>Cancrinite</a:t>
                </a:r>
              </a:p>
              <a:p>
                <a:pPr algn="ctr" eaLnBrk="1" hangingPunct="1">
                  <a:spcBef>
                    <a:spcPct val="0"/>
                  </a:spcBef>
                  <a:buClrTx/>
                  <a:buSzTx/>
                  <a:buFontTx/>
                  <a:buNone/>
                </a:pPr>
                <a:r>
                  <a:rPr lang="en-US" altLang="en-US" sz="1200" b="0"/>
                  <a:t>Analcime </a:t>
                </a:r>
              </a:p>
              <a:p>
                <a:pPr algn="ctr" eaLnBrk="1" hangingPunct="1">
                  <a:spcBef>
                    <a:spcPct val="0"/>
                  </a:spcBef>
                  <a:buClrTx/>
                  <a:buSzTx/>
                  <a:buFontTx/>
                  <a:buNone/>
                </a:pPr>
                <a:r>
                  <a:rPr lang="en-US" altLang="en-US" sz="1200" b="0"/>
                  <a:t>Thomsonite</a:t>
                </a:r>
              </a:p>
            </p:txBody>
          </p:sp>
        </p:grpSp>
        <p:pic>
          <p:nvPicPr>
            <p:cNvPr id="11"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5483" y="3052715"/>
              <a:ext cx="668804" cy="113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0"/>
            <p:cNvPicPr>
              <a:picLocks noChangeAspect="1" noChangeArrowheads="1"/>
            </p:cNvPicPr>
            <p:nvPr/>
          </p:nvPicPr>
          <p:blipFill>
            <a:blip r:embed="rId10">
              <a:extLst>
                <a:ext uri="{28A0092B-C50C-407E-A947-70E740481C1C}">
                  <a14:useLocalDpi xmlns:a14="http://schemas.microsoft.com/office/drawing/2010/main" val="0"/>
                </a:ext>
              </a:extLst>
            </a:blip>
            <a:srcRect r="49400"/>
            <a:stretch>
              <a:fillRect/>
            </a:stretch>
          </p:blipFill>
          <p:spPr bwMode="auto">
            <a:xfrm>
              <a:off x="401192" y="2980701"/>
              <a:ext cx="567983" cy="115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186" y="2346072"/>
              <a:ext cx="466351" cy="91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3342" y="2457315"/>
              <a:ext cx="526370" cy="95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51"/>
          <p:cNvSpPr txBox="1">
            <a:spLocks noChangeArrowheads="1"/>
          </p:cNvSpPr>
          <p:nvPr/>
        </p:nvSpPr>
        <p:spPr bwMode="auto">
          <a:xfrm>
            <a:off x="1684207" y="3009206"/>
            <a:ext cx="1211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CAC/FAF/SMS</a:t>
            </a:r>
            <a:endParaRPr lang="en-US" altLang="en-US" sz="1200" baseline="-25000" dirty="0">
              <a:solidFill>
                <a:srgbClr val="0005C0"/>
              </a:solidFill>
            </a:endParaRPr>
          </a:p>
        </p:txBody>
      </p:sp>
      <p:sp>
        <p:nvSpPr>
          <p:cNvPr id="18" name="TextBox 52"/>
          <p:cNvSpPr txBox="1">
            <a:spLocks noChangeArrowheads="1"/>
          </p:cNvSpPr>
          <p:nvPr/>
        </p:nvSpPr>
        <p:spPr bwMode="auto">
          <a:xfrm>
            <a:off x="198271" y="3009205"/>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a:solidFill>
                  <a:srgbClr val="0005C0"/>
                </a:solidFill>
              </a:rPr>
              <a:t>OPC/SiO</a:t>
            </a:r>
            <a:r>
              <a:rPr lang="en-US" altLang="en-US" sz="1200" baseline="-25000" dirty="0">
                <a:solidFill>
                  <a:srgbClr val="0005C0"/>
                </a:solidFill>
              </a:rPr>
              <a:t>2</a:t>
            </a:r>
          </a:p>
        </p:txBody>
      </p:sp>
      <p:grpSp>
        <p:nvGrpSpPr>
          <p:cNvPr id="9216" name="Group 9215"/>
          <p:cNvGrpSpPr/>
          <p:nvPr/>
        </p:nvGrpSpPr>
        <p:grpSpPr>
          <a:xfrm>
            <a:off x="3160405" y="637842"/>
            <a:ext cx="2554288" cy="3083004"/>
            <a:chOff x="3193798" y="620693"/>
            <a:chExt cx="2554288" cy="3083004"/>
          </a:xfrm>
        </p:grpSpPr>
        <p:grpSp>
          <p:nvGrpSpPr>
            <p:cNvPr id="19" name="Group 6"/>
            <p:cNvGrpSpPr>
              <a:grpSpLocks/>
            </p:cNvGrpSpPr>
            <p:nvPr/>
          </p:nvGrpSpPr>
          <p:grpSpPr bwMode="auto">
            <a:xfrm>
              <a:off x="3193798" y="620693"/>
              <a:ext cx="2554288" cy="3083004"/>
              <a:chOff x="2233487" y="1122391"/>
              <a:chExt cx="2554288" cy="2546556"/>
            </a:xfrm>
          </p:grpSpPr>
          <p:grpSp>
            <p:nvGrpSpPr>
              <p:cNvPr id="20" name="Group 2"/>
              <p:cNvGrpSpPr>
                <a:grpSpLocks/>
              </p:cNvGrpSpPr>
              <p:nvPr/>
            </p:nvGrpSpPr>
            <p:grpSpPr bwMode="auto">
              <a:xfrm>
                <a:off x="2233487" y="1122391"/>
                <a:ext cx="2554288" cy="2100804"/>
                <a:chOff x="3505200" y="1304579"/>
                <a:chExt cx="2554288" cy="2100804"/>
              </a:xfrm>
            </p:grpSpPr>
            <p:pic>
              <p:nvPicPr>
                <p:cNvPr id="22"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14532" y="2831735"/>
                  <a:ext cx="972440" cy="57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8"/>
                <p:cNvSpPr txBox="1">
                  <a:spLocks noChangeArrowheads="1"/>
                </p:cNvSpPr>
                <p:nvPr/>
              </p:nvSpPr>
              <p:spPr bwMode="auto">
                <a:xfrm>
                  <a:off x="3780514" y="1304579"/>
                  <a:ext cx="1981200" cy="584458"/>
                </a:xfrm>
                <a:prstGeom prst="rect">
                  <a:avLst/>
                </a:prstGeom>
                <a:solidFill>
                  <a:srgbClr val="0005C0"/>
                </a:solidFill>
                <a:ln w="9525">
                  <a:solidFill>
                    <a:srgbClr val="000000"/>
                  </a:solidFill>
                  <a:miter lim="800000"/>
                  <a:headEnd/>
                  <a:tailEnd/>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600" u="sng" dirty="0">
                      <a:solidFill>
                        <a:schemeClr val="bg1"/>
                      </a:solidFill>
                    </a:rPr>
                    <a:t>Carbonation</a:t>
                  </a:r>
                </a:p>
                <a:p>
                  <a:pPr algn="ctr" eaLnBrk="1" hangingPunct="1">
                    <a:spcBef>
                      <a:spcPct val="0"/>
                    </a:spcBef>
                    <a:buClrTx/>
                    <a:buSzTx/>
                    <a:buFontTx/>
                    <a:buNone/>
                  </a:pPr>
                  <a:r>
                    <a:rPr lang="en-US" altLang="en-US" sz="1600" u="sng" dirty="0">
                      <a:solidFill>
                        <a:schemeClr val="bg1"/>
                      </a:solidFill>
                    </a:rPr>
                    <a:t>resistance</a:t>
                  </a:r>
                </a:p>
              </p:txBody>
            </p:sp>
            <p:sp>
              <p:nvSpPr>
                <p:cNvPr id="24" name="TextBox 18"/>
                <p:cNvSpPr txBox="1">
                  <a:spLocks noChangeArrowheads="1"/>
                </p:cNvSpPr>
                <p:nvPr/>
              </p:nvSpPr>
              <p:spPr bwMode="auto">
                <a:xfrm>
                  <a:off x="3505200" y="1867211"/>
                  <a:ext cx="2554288" cy="101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200" b="0" i="1" dirty="0"/>
                    <a:t>Stable Crystalline phase</a:t>
                  </a:r>
                  <a:r>
                    <a:rPr lang="en-US" altLang="en-US" sz="1200" b="0" dirty="0"/>
                    <a:t>:</a:t>
                  </a:r>
                </a:p>
                <a:p>
                  <a:pPr algn="ctr" eaLnBrk="1" hangingPunct="1">
                    <a:spcBef>
                      <a:spcPct val="0"/>
                    </a:spcBef>
                    <a:buClrTx/>
                    <a:buSzTx/>
                    <a:buFontTx/>
                    <a:buNone/>
                  </a:pPr>
                  <a:r>
                    <a:rPr lang="en-US" altLang="en-US" sz="1200" b="0" dirty="0"/>
                    <a:t>Carbonated </a:t>
                  </a:r>
                  <a:r>
                    <a:rPr lang="en-US" altLang="en-US" sz="1200" b="0" dirty="0" err="1"/>
                    <a:t>sodalite</a:t>
                  </a:r>
                  <a:endParaRPr lang="en-US" altLang="en-US" sz="1200" b="0" dirty="0"/>
                </a:p>
                <a:p>
                  <a:pPr algn="ctr" eaLnBrk="1" hangingPunct="1">
                    <a:spcBef>
                      <a:spcPct val="0"/>
                    </a:spcBef>
                    <a:buClrTx/>
                    <a:buSzTx/>
                    <a:buFontTx/>
                    <a:buNone/>
                  </a:pPr>
                  <a:r>
                    <a:rPr lang="en-US" altLang="en-US" sz="1200" b="0" dirty="0"/>
                    <a:t>Sodium </a:t>
                  </a:r>
                  <a:r>
                    <a:rPr lang="en-US" altLang="en-US" sz="1200" b="0" dirty="0" err="1"/>
                    <a:t>Cancrinite</a:t>
                  </a:r>
                  <a:r>
                    <a:rPr lang="en-US" altLang="en-US" sz="1200" b="0" dirty="0"/>
                    <a:t> </a:t>
                  </a:r>
                  <a:r>
                    <a:rPr lang="en-US" altLang="en-US" sz="1200" b="0" dirty="0">
                      <a:cs typeface="Arial" pitchFamily="34" charset="0"/>
                    </a:rPr>
                    <a:t>H</a:t>
                  </a:r>
                  <a:r>
                    <a:rPr lang="en-US" altLang="en-US" sz="1200" b="0" baseline="-25000" dirty="0">
                      <a:cs typeface="Arial" pitchFamily="34" charset="0"/>
                    </a:rPr>
                    <a:t>0.88</a:t>
                  </a:r>
                  <a:r>
                    <a:rPr lang="en-US" altLang="en-US" sz="1200" b="0" dirty="0">
                      <a:cs typeface="Arial" pitchFamily="34" charset="0"/>
                    </a:rPr>
                    <a:t>Na</a:t>
                  </a:r>
                  <a:r>
                    <a:rPr lang="en-US" altLang="en-US" sz="1200" b="0" baseline="-25000" dirty="0">
                      <a:cs typeface="Arial" pitchFamily="34" charset="0"/>
                    </a:rPr>
                    <a:t>8</a:t>
                  </a:r>
                  <a:r>
                    <a:rPr lang="en-US" altLang="en-US" sz="1200" b="0" dirty="0">
                      <a:cs typeface="Arial" pitchFamily="34" charset="0"/>
                    </a:rPr>
                    <a:t>Al</a:t>
                  </a:r>
                  <a:r>
                    <a:rPr lang="en-US" altLang="en-US" sz="1200" b="0" baseline="-25000" dirty="0">
                      <a:cs typeface="Arial" pitchFamily="34" charset="0"/>
                    </a:rPr>
                    <a:t>6</a:t>
                  </a:r>
                  <a:r>
                    <a:rPr lang="en-US" altLang="en-US" sz="1200" b="0" dirty="0">
                      <a:cs typeface="Arial" pitchFamily="34" charset="0"/>
                    </a:rPr>
                    <a:t>(SiO</a:t>
                  </a:r>
                  <a:r>
                    <a:rPr lang="en-US" altLang="en-US" sz="1200" b="0" baseline="-25000" dirty="0">
                      <a:cs typeface="Arial" pitchFamily="34" charset="0"/>
                    </a:rPr>
                    <a:t>4</a:t>
                  </a:r>
                  <a:r>
                    <a:rPr lang="en-US" altLang="en-US" sz="1200" b="0" dirty="0">
                      <a:cs typeface="Arial" pitchFamily="34" charset="0"/>
                    </a:rPr>
                    <a:t>)</a:t>
                  </a:r>
                  <a:r>
                    <a:rPr lang="en-US" altLang="en-US" sz="1200" b="0" baseline="-25000" dirty="0">
                      <a:cs typeface="Arial" pitchFamily="34" charset="0"/>
                    </a:rPr>
                    <a:t>6</a:t>
                  </a:r>
                  <a:r>
                    <a:rPr lang="en-US" altLang="en-US" sz="1200" b="0" dirty="0">
                      <a:cs typeface="Arial" pitchFamily="34" charset="0"/>
                    </a:rPr>
                    <a:t>(CO</a:t>
                  </a:r>
                  <a:r>
                    <a:rPr lang="en-US" altLang="en-US" sz="1200" b="0" baseline="-25000" dirty="0">
                      <a:cs typeface="Arial" pitchFamily="34" charset="0"/>
                    </a:rPr>
                    <a:t>3</a:t>
                  </a:r>
                  <a:r>
                    <a:rPr lang="en-US" altLang="en-US" sz="1200" b="0" dirty="0">
                      <a:cs typeface="Arial" pitchFamily="34" charset="0"/>
                    </a:rPr>
                    <a:t>)</a:t>
                  </a:r>
                  <a:r>
                    <a:rPr lang="en-US" altLang="en-US" sz="1200" b="0" baseline="-25000" dirty="0">
                      <a:cs typeface="Arial" pitchFamily="34" charset="0"/>
                    </a:rPr>
                    <a:t>1.44</a:t>
                  </a:r>
                  <a:r>
                    <a:rPr lang="en-US" altLang="en-US" sz="1200" b="0" dirty="0">
                      <a:cs typeface="Arial" pitchFamily="34" charset="0"/>
                    </a:rPr>
                    <a:t>(H</a:t>
                  </a:r>
                  <a:r>
                    <a:rPr lang="en-US" altLang="en-US" sz="1200" b="0" baseline="-25000" dirty="0">
                      <a:cs typeface="Arial" pitchFamily="34" charset="0"/>
                    </a:rPr>
                    <a:t>2</a:t>
                  </a:r>
                  <a:r>
                    <a:rPr lang="en-US" altLang="en-US" sz="1200" b="0" dirty="0">
                      <a:cs typeface="Arial" pitchFamily="34" charset="0"/>
                    </a:rPr>
                    <a:t>O)</a:t>
                  </a:r>
                  <a:r>
                    <a:rPr lang="en-US" altLang="en-US" sz="1200" b="0" baseline="-25000" dirty="0">
                      <a:cs typeface="Arial" pitchFamily="34" charset="0"/>
                    </a:rPr>
                    <a:t>2</a:t>
                  </a:r>
                </a:p>
                <a:p>
                  <a:pPr algn="ctr" eaLnBrk="1" hangingPunct="1">
                    <a:spcBef>
                      <a:spcPct val="0"/>
                    </a:spcBef>
                    <a:buClrTx/>
                    <a:buSzTx/>
                    <a:buFontTx/>
                    <a:buNone/>
                  </a:pPr>
                  <a:endParaRPr lang="en-US" altLang="en-US" sz="1200" b="0" dirty="0"/>
                </a:p>
              </p:txBody>
            </p:sp>
          </p:grpSp>
          <p:pic>
            <p:nvPicPr>
              <p:cNvPr id="21" name="Picture 2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5045" y="2615110"/>
                <a:ext cx="804153" cy="105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TextBox 52"/>
            <p:cNvSpPr txBox="1">
              <a:spLocks noChangeArrowheads="1"/>
            </p:cNvSpPr>
            <p:nvPr/>
          </p:nvSpPr>
          <p:spPr bwMode="auto">
            <a:xfrm>
              <a:off x="4519539" y="2166253"/>
              <a:ext cx="96853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Before CO</a:t>
              </a:r>
              <a:r>
                <a:rPr lang="en-US" altLang="en-US" sz="1200" baseline="-25000" dirty="0" smtClean="0">
                  <a:solidFill>
                    <a:srgbClr val="0005C0"/>
                  </a:solidFill>
                </a:rPr>
                <a:t>2</a:t>
              </a:r>
              <a:endParaRPr lang="en-US" altLang="en-US" sz="1200" baseline="-25000" dirty="0">
                <a:solidFill>
                  <a:srgbClr val="0005C0"/>
                </a:solidFill>
              </a:endParaRPr>
            </a:p>
          </p:txBody>
        </p:sp>
        <p:sp>
          <p:nvSpPr>
            <p:cNvPr id="34" name="TextBox 52"/>
            <p:cNvSpPr txBox="1">
              <a:spLocks noChangeArrowheads="1"/>
            </p:cNvSpPr>
            <p:nvPr/>
          </p:nvSpPr>
          <p:spPr bwMode="auto">
            <a:xfrm>
              <a:off x="3645582" y="3269232"/>
              <a:ext cx="8739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After CO</a:t>
              </a:r>
              <a:r>
                <a:rPr lang="en-US" altLang="en-US" sz="1200" baseline="-25000" dirty="0" smtClean="0">
                  <a:solidFill>
                    <a:srgbClr val="0005C0"/>
                  </a:solidFill>
                </a:rPr>
                <a:t>2</a:t>
              </a:r>
              <a:endParaRPr lang="en-US" altLang="en-US" sz="1200" baseline="-25000" dirty="0">
                <a:solidFill>
                  <a:srgbClr val="0005C0"/>
                </a:solidFill>
              </a:endParaRPr>
            </a:p>
          </p:txBody>
        </p:sp>
      </p:grpSp>
      <p:grpSp>
        <p:nvGrpSpPr>
          <p:cNvPr id="36" name="Group 12"/>
          <p:cNvGrpSpPr>
            <a:grpSpLocks/>
          </p:cNvGrpSpPr>
          <p:nvPr/>
        </p:nvGrpSpPr>
        <p:grpSpPr bwMode="auto">
          <a:xfrm>
            <a:off x="3399514" y="3995422"/>
            <a:ext cx="2371797" cy="2353490"/>
            <a:chOff x="3378773" y="1321505"/>
            <a:chExt cx="2371797" cy="2353493"/>
          </a:xfrm>
        </p:grpSpPr>
        <p:grpSp>
          <p:nvGrpSpPr>
            <p:cNvPr id="37" name="Group 1"/>
            <p:cNvGrpSpPr>
              <a:grpSpLocks/>
            </p:cNvGrpSpPr>
            <p:nvPr/>
          </p:nvGrpSpPr>
          <p:grpSpPr bwMode="auto">
            <a:xfrm>
              <a:off x="3378773" y="1321505"/>
              <a:ext cx="1981200" cy="2112116"/>
              <a:chOff x="1938552" y="1371601"/>
              <a:chExt cx="1981200" cy="2112116"/>
            </a:xfrm>
          </p:grpSpPr>
          <p:sp>
            <p:nvSpPr>
              <p:cNvPr id="40" name="TextBox 7"/>
              <p:cNvSpPr txBox="1">
                <a:spLocks noChangeArrowheads="1"/>
              </p:cNvSpPr>
              <p:nvPr/>
            </p:nvSpPr>
            <p:spPr bwMode="auto">
              <a:xfrm>
                <a:off x="1938552" y="1371601"/>
                <a:ext cx="1981200" cy="338554"/>
              </a:xfrm>
              <a:prstGeom prst="rect">
                <a:avLst/>
              </a:prstGeom>
              <a:solidFill>
                <a:srgbClr val="0005C0"/>
              </a:solidFill>
              <a:ln w="9525">
                <a:solidFill>
                  <a:srgbClr val="000000"/>
                </a:solidFill>
                <a:miter lim="800000"/>
                <a:headEnd/>
                <a:tailEnd/>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600" u="sng" dirty="0">
                    <a:solidFill>
                      <a:schemeClr val="bg1"/>
                    </a:solidFill>
                  </a:rPr>
                  <a:t>Acid resistance</a:t>
                </a:r>
              </a:p>
            </p:txBody>
          </p:sp>
          <p:sp>
            <p:nvSpPr>
              <p:cNvPr id="41" name="TextBox 17"/>
              <p:cNvSpPr txBox="1">
                <a:spLocks noChangeArrowheads="1"/>
              </p:cNvSpPr>
              <p:nvPr/>
            </p:nvSpPr>
            <p:spPr bwMode="auto">
              <a:xfrm>
                <a:off x="1938552" y="1673920"/>
                <a:ext cx="1981200" cy="83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200" b="0" i="1"/>
                  <a:t>Stable Crystalline phase</a:t>
                </a:r>
                <a:r>
                  <a:rPr lang="en-US" altLang="en-US" sz="1200" b="0"/>
                  <a:t>:</a:t>
                </a:r>
              </a:p>
              <a:p>
                <a:pPr algn="ctr" eaLnBrk="1" hangingPunct="1">
                  <a:spcBef>
                    <a:spcPct val="0"/>
                  </a:spcBef>
                  <a:buClrTx/>
                  <a:buSzTx/>
                  <a:buFontTx/>
                  <a:buNone/>
                </a:pPr>
                <a:r>
                  <a:rPr lang="en-US" altLang="en-US" sz="1200" b="0"/>
                  <a:t>Alunite</a:t>
                </a:r>
              </a:p>
              <a:p>
                <a:pPr algn="ctr" eaLnBrk="1" hangingPunct="1">
                  <a:spcBef>
                    <a:spcPct val="0"/>
                  </a:spcBef>
                  <a:buClrTx/>
                  <a:buSzTx/>
                  <a:buFontTx/>
                  <a:buNone/>
                </a:pPr>
                <a:r>
                  <a:rPr lang="en-US" altLang="en-US" sz="1200" b="0" i="1"/>
                  <a:t>Amorphous phase</a:t>
                </a:r>
                <a:r>
                  <a:rPr lang="en-US" altLang="en-US" sz="1200" b="0"/>
                  <a:t>:</a:t>
                </a:r>
              </a:p>
              <a:p>
                <a:pPr algn="ctr" eaLnBrk="1" hangingPunct="1">
                  <a:spcBef>
                    <a:spcPct val="0"/>
                  </a:spcBef>
                  <a:buClrTx/>
                  <a:buSzTx/>
                  <a:buFontTx/>
                  <a:buNone/>
                </a:pPr>
                <a:r>
                  <a:rPr lang="en-US" altLang="en-US" sz="1200" b="0"/>
                  <a:t>Aluminum silicate</a:t>
                </a:r>
              </a:p>
            </p:txBody>
          </p:sp>
          <p:pic>
            <p:nvPicPr>
              <p:cNvPr id="42" name="Picture 2"/>
              <p:cNvPicPr>
                <a:picLocks noChangeAspect="1" noChangeArrowheads="1"/>
              </p:cNvPicPr>
              <p:nvPr/>
            </p:nvPicPr>
            <p:blipFill>
              <a:blip r:embed="rId15">
                <a:extLst>
                  <a:ext uri="{28A0092B-C50C-407E-A947-70E740481C1C}">
                    <a14:useLocalDpi xmlns:a14="http://schemas.microsoft.com/office/drawing/2010/main" val="0"/>
                  </a:ext>
                </a:extLst>
              </a:blip>
              <a:srcRect r="73244"/>
              <a:stretch>
                <a:fillRect/>
              </a:stretch>
            </p:blipFill>
            <p:spPr bwMode="auto">
              <a:xfrm>
                <a:off x="3293930" y="2523282"/>
                <a:ext cx="613077" cy="9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noChangeArrowheads="1"/>
              </p:cNvPicPr>
              <p:nvPr/>
            </p:nvPicPr>
            <p:blipFill>
              <a:blip r:embed="rId16">
                <a:extLst>
                  <a:ext uri="{28A0092B-C50C-407E-A947-70E740481C1C}">
                    <a14:useLocalDpi xmlns:a14="http://schemas.microsoft.com/office/drawing/2010/main" val="0"/>
                  </a:ext>
                </a:extLst>
              </a:blip>
              <a:srcRect l="74442"/>
              <a:stretch>
                <a:fillRect/>
              </a:stretch>
            </p:blipFill>
            <p:spPr bwMode="auto">
              <a:xfrm>
                <a:off x="2136362" y="2522113"/>
                <a:ext cx="585607" cy="96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 name="TextBox 11"/>
            <p:cNvSpPr txBox="1">
              <a:spLocks noChangeArrowheads="1"/>
            </p:cNvSpPr>
            <p:nvPr/>
          </p:nvSpPr>
          <p:spPr bwMode="auto">
            <a:xfrm>
              <a:off x="3476905" y="3360846"/>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a:solidFill>
                    <a:srgbClr val="0005C0"/>
                  </a:solidFill>
                </a:rPr>
                <a:t>OPC/SiO</a:t>
              </a:r>
              <a:r>
                <a:rPr lang="en-US" altLang="en-US" sz="1200" baseline="-25000">
                  <a:solidFill>
                    <a:srgbClr val="0005C0"/>
                  </a:solidFill>
                </a:rPr>
                <a:t>2</a:t>
              </a:r>
            </a:p>
          </p:txBody>
        </p:sp>
        <p:sp>
          <p:nvSpPr>
            <p:cNvPr id="39" name="TextBox 50"/>
            <p:cNvSpPr txBox="1">
              <a:spLocks noChangeArrowheads="1"/>
            </p:cNvSpPr>
            <p:nvPr/>
          </p:nvSpPr>
          <p:spPr bwMode="auto">
            <a:xfrm>
              <a:off x="4538828" y="3397999"/>
              <a:ext cx="1211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CAC/FAF/SMS</a:t>
              </a:r>
              <a:endParaRPr lang="en-US" altLang="en-US" sz="1200" baseline="-25000" dirty="0">
                <a:solidFill>
                  <a:srgbClr val="0005C0"/>
                </a:solidFill>
              </a:endParaRPr>
            </a:p>
          </p:txBody>
        </p:sp>
      </p:grpSp>
      <p:grpSp>
        <p:nvGrpSpPr>
          <p:cNvPr id="50" name="Group 32"/>
          <p:cNvGrpSpPr>
            <a:grpSpLocks/>
          </p:cNvGrpSpPr>
          <p:nvPr/>
        </p:nvGrpSpPr>
        <p:grpSpPr bwMode="auto">
          <a:xfrm>
            <a:off x="5744139" y="5119671"/>
            <a:ext cx="2819332" cy="1635567"/>
            <a:chOff x="6150848" y="3998691"/>
            <a:chExt cx="3101265" cy="1979905"/>
          </a:xfrm>
        </p:grpSpPr>
        <p:grpSp>
          <p:nvGrpSpPr>
            <p:cNvPr id="51" name="Group 6"/>
            <p:cNvGrpSpPr>
              <a:grpSpLocks/>
            </p:cNvGrpSpPr>
            <p:nvPr/>
          </p:nvGrpSpPr>
          <p:grpSpPr bwMode="auto">
            <a:xfrm>
              <a:off x="6272790" y="4062140"/>
              <a:ext cx="2932112" cy="1916456"/>
              <a:chOff x="6174423" y="6953048"/>
              <a:chExt cx="2931477" cy="1916188"/>
            </a:xfrm>
          </p:grpSpPr>
          <p:pic>
            <p:nvPicPr>
              <p:cNvPr id="54"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74423" y="7222118"/>
                <a:ext cx="1264373" cy="1639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31427" y="7214376"/>
                <a:ext cx="1274473" cy="165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ight Arrow 4"/>
              <p:cNvSpPr>
                <a:spLocks noChangeArrowheads="1"/>
              </p:cNvSpPr>
              <p:nvPr/>
            </p:nvSpPr>
            <p:spPr bwMode="auto">
              <a:xfrm>
                <a:off x="7447237" y="7941469"/>
                <a:ext cx="392631" cy="262354"/>
              </a:xfrm>
              <a:prstGeom prst="rightArrow">
                <a:avLst>
                  <a:gd name="adj1" fmla="val 50000"/>
                  <a:gd name="adj2" fmla="val 50003"/>
                </a:avLst>
              </a:prstGeom>
              <a:solidFill>
                <a:srgbClr val="0070C0"/>
              </a:solidFill>
              <a:ln w="9525" algn="ctr">
                <a:solidFill>
                  <a:schemeClr val="tx1"/>
                </a:solidFill>
                <a:round/>
                <a:headEnd/>
                <a:tailEnd/>
              </a:ln>
            </p:spPr>
            <p:txBody>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endParaRPr lang="en-US" altLang="en-US" sz="2800" b="0">
                  <a:solidFill>
                    <a:srgbClr val="002060"/>
                  </a:solidFill>
                </a:endParaRPr>
              </a:p>
            </p:txBody>
          </p:sp>
          <p:sp>
            <p:nvSpPr>
              <p:cNvPr id="57" name="TextBox 5"/>
              <p:cNvSpPr txBox="1">
                <a:spLocks noChangeArrowheads="1"/>
              </p:cNvSpPr>
              <p:nvPr/>
            </p:nvSpPr>
            <p:spPr bwMode="auto">
              <a:xfrm>
                <a:off x="7190614" y="6953048"/>
                <a:ext cx="806008" cy="33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eaLnBrk="1" hangingPunct="1">
                  <a:spcBef>
                    <a:spcPct val="0"/>
                  </a:spcBef>
                  <a:buClrTx/>
                  <a:buSzTx/>
                  <a:buFontTx/>
                  <a:buNone/>
                </a:pPr>
                <a:r>
                  <a:rPr lang="en-US" altLang="en-US" sz="1200" b="1" dirty="0">
                    <a:solidFill>
                      <a:srgbClr val="002060"/>
                    </a:solidFill>
                  </a:rPr>
                  <a:t>Sealing</a:t>
                </a:r>
              </a:p>
            </p:txBody>
          </p:sp>
        </p:grpSp>
        <p:sp>
          <p:nvSpPr>
            <p:cNvPr id="52" name="TextBox 15"/>
            <p:cNvSpPr txBox="1">
              <a:spLocks noChangeArrowheads="1"/>
            </p:cNvSpPr>
            <p:nvPr/>
          </p:nvSpPr>
          <p:spPr bwMode="auto">
            <a:xfrm>
              <a:off x="6150848" y="4026119"/>
              <a:ext cx="1264647" cy="3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200" b="1" dirty="0">
                  <a:solidFill>
                    <a:srgbClr val="042B7F"/>
                  </a:solidFill>
                </a:rPr>
                <a:t>Before</a:t>
              </a:r>
            </a:p>
          </p:txBody>
        </p:sp>
        <p:sp>
          <p:nvSpPr>
            <p:cNvPr id="53" name="TextBox 15"/>
            <p:cNvSpPr txBox="1">
              <a:spLocks noChangeArrowheads="1"/>
            </p:cNvSpPr>
            <p:nvPr/>
          </p:nvSpPr>
          <p:spPr bwMode="auto">
            <a:xfrm>
              <a:off x="7987466" y="3998691"/>
              <a:ext cx="1264647" cy="335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200" b="1" dirty="0">
                  <a:solidFill>
                    <a:srgbClr val="042B7F"/>
                  </a:solidFill>
                </a:rPr>
                <a:t>After</a:t>
              </a:r>
            </a:p>
          </p:txBody>
        </p:sp>
      </p:grpSp>
      <p:sp>
        <p:nvSpPr>
          <p:cNvPr id="58" name="Rectangle 1"/>
          <p:cNvSpPr>
            <a:spLocks noChangeArrowheads="1"/>
          </p:cNvSpPr>
          <p:nvPr/>
        </p:nvSpPr>
        <p:spPr bwMode="auto">
          <a:xfrm>
            <a:off x="5800311" y="5093610"/>
            <a:ext cx="2690279" cy="1650139"/>
          </a:xfrm>
          <a:prstGeom prst="rect">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endParaRPr lang="en-US" altLang="en-US" sz="2800" b="0"/>
          </a:p>
        </p:txBody>
      </p:sp>
      <p:sp>
        <p:nvSpPr>
          <p:cNvPr id="59" name="TextBox 8"/>
          <p:cNvSpPr txBox="1">
            <a:spLocks noChangeArrowheads="1"/>
          </p:cNvSpPr>
          <p:nvPr/>
        </p:nvSpPr>
        <p:spPr bwMode="auto">
          <a:xfrm>
            <a:off x="6144777" y="24040"/>
            <a:ext cx="1981200" cy="830997"/>
          </a:xfrm>
          <a:prstGeom prst="rect">
            <a:avLst/>
          </a:prstGeom>
          <a:solidFill>
            <a:srgbClr val="0005C0"/>
          </a:solidFill>
          <a:ln w="9525">
            <a:solidFill>
              <a:srgbClr val="000000"/>
            </a:solidFill>
            <a:miter lim="800000"/>
            <a:headEnd/>
            <a:tailEnd/>
          </a:ln>
        </p:spPr>
        <p:txBody>
          <a:bodyPr>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lgn="ctr" eaLnBrk="1" hangingPunct="1">
              <a:spcBef>
                <a:spcPct val="0"/>
              </a:spcBef>
              <a:buClrTx/>
              <a:buSzTx/>
              <a:buFontTx/>
              <a:buNone/>
            </a:pPr>
            <a:r>
              <a:rPr lang="en-US" altLang="en-US" sz="1600" u="sng" dirty="0" smtClean="0">
                <a:solidFill>
                  <a:schemeClr val="bg1"/>
                </a:solidFill>
              </a:rPr>
              <a:t>Strength recovery and fractures sealing</a:t>
            </a:r>
            <a:endParaRPr lang="en-US" altLang="en-US" sz="1600" u="sng" dirty="0">
              <a:solidFill>
                <a:schemeClr val="bg1"/>
              </a:solidFill>
            </a:endParaRPr>
          </a:p>
        </p:txBody>
      </p:sp>
      <p:sp>
        <p:nvSpPr>
          <p:cNvPr id="62" name="TextBox 61"/>
          <p:cNvSpPr txBox="1"/>
          <p:nvPr/>
        </p:nvSpPr>
        <p:spPr>
          <a:xfrm>
            <a:off x="5896692" y="3424880"/>
            <a:ext cx="841876" cy="261610"/>
          </a:xfrm>
          <a:prstGeom prst="rect">
            <a:avLst/>
          </a:prstGeom>
          <a:solidFill>
            <a:schemeClr val="bg1"/>
          </a:solidFill>
        </p:spPr>
        <p:txBody>
          <a:bodyPr wrap="square" rtlCol="0">
            <a:spAutoFit/>
          </a:bodyPr>
          <a:lstStyle/>
          <a:p>
            <a:pPr algn="ctr"/>
            <a:r>
              <a:rPr lang="en-US" sz="1100" b="1" dirty="0" smtClean="0">
                <a:solidFill>
                  <a:srgbClr val="FF0000"/>
                </a:solidFill>
              </a:rPr>
              <a:t>1780 psi</a:t>
            </a:r>
            <a:endParaRPr lang="en-US" sz="1100" b="1" dirty="0">
              <a:solidFill>
                <a:srgbClr val="FF0000"/>
              </a:solidFill>
            </a:endParaRPr>
          </a:p>
        </p:txBody>
      </p:sp>
      <p:sp>
        <p:nvSpPr>
          <p:cNvPr id="63" name="TextBox 62"/>
          <p:cNvSpPr txBox="1"/>
          <p:nvPr/>
        </p:nvSpPr>
        <p:spPr>
          <a:xfrm>
            <a:off x="7428179" y="3459236"/>
            <a:ext cx="833779" cy="261610"/>
          </a:xfrm>
          <a:prstGeom prst="rect">
            <a:avLst/>
          </a:prstGeom>
          <a:solidFill>
            <a:schemeClr val="bg1"/>
          </a:solidFill>
        </p:spPr>
        <p:txBody>
          <a:bodyPr wrap="square" rtlCol="0">
            <a:spAutoFit/>
          </a:bodyPr>
          <a:lstStyle/>
          <a:p>
            <a:pPr algn="ctr"/>
            <a:r>
              <a:rPr lang="en-US" sz="1100" b="1" dirty="0" smtClean="0">
                <a:solidFill>
                  <a:srgbClr val="FF0000"/>
                </a:solidFill>
              </a:rPr>
              <a:t>2504 psi</a:t>
            </a:r>
            <a:endParaRPr lang="en-US" sz="1100" b="1" dirty="0">
              <a:solidFill>
                <a:srgbClr val="FF0000"/>
              </a:solidFill>
            </a:endParaRPr>
          </a:p>
        </p:txBody>
      </p:sp>
      <p:sp>
        <p:nvSpPr>
          <p:cNvPr id="64" name="TextBox 63"/>
          <p:cNvSpPr txBox="1"/>
          <p:nvPr/>
        </p:nvSpPr>
        <p:spPr>
          <a:xfrm>
            <a:off x="6048835" y="4802816"/>
            <a:ext cx="713223" cy="261610"/>
          </a:xfrm>
          <a:prstGeom prst="rect">
            <a:avLst/>
          </a:prstGeom>
          <a:solidFill>
            <a:schemeClr val="bg1"/>
          </a:solidFill>
        </p:spPr>
        <p:txBody>
          <a:bodyPr wrap="square" rtlCol="0">
            <a:spAutoFit/>
          </a:bodyPr>
          <a:lstStyle/>
          <a:p>
            <a:pPr algn="ctr"/>
            <a:r>
              <a:rPr lang="en-US" sz="1100" b="1" dirty="0" smtClean="0">
                <a:solidFill>
                  <a:srgbClr val="FF0000"/>
                </a:solidFill>
              </a:rPr>
              <a:t>1510 psi</a:t>
            </a:r>
            <a:endParaRPr lang="en-US" sz="1100" b="1" dirty="0">
              <a:solidFill>
                <a:srgbClr val="FF0000"/>
              </a:solidFill>
            </a:endParaRPr>
          </a:p>
        </p:txBody>
      </p:sp>
      <p:sp>
        <p:nvSpPr>
          <p:cNvPr id="65" name="TextBox 64"/>
          <p:cNvSpPr txBox="1"/>
          <p:nvPr/>
        </p:nvSpPr>
        <p:spPr>
          <a:xfrm>
            <a:off x="7552334" y="4802816"/>
            <a:ext cx="697798" cy="261610"/>
          </a:xfrm>
          <a:prstGeom prst="rect">
            <a:avLst/>
          </a:prstGeom>
          <a:solidFill>
            <a:schemeClr val="bg1"/>
          </a:solidFill>
        </p:spPr>
        <p:txBody>
          <a:bodyPr wrap="square" rtlCol="0">
            <a:spAutoFit/>
          </a:bodyPr>
          <a:lstStyle/>
          <a:p>
            <a:pPr algn="ctr"/>
            <a:r>
              <a:rPr lang="en-US" sz="1100" b="1" dirty="0" smtClean="0">
                <a:solidFill>
                  <a:srgbClr val="FF0000"/>
                </a:solidFill>
              </a:rPr>
              <a:t>2925 psi</a:t>
            </a:r>
            <a:endParaRPr lang="en-US" sz="1100" b="1" dirty="0">
              <a:solidFill>
                <a:srgbClr val="FF0000"/>
              </a:solidFill>
            </a:endParaRPr>
          </a:p>
        </p:txBody>
      </p:sp>
      <p:sp>
        <p:nvSpPr>
          <p:cNvPr id="74" name="Right Arrow 73"/>
          <p:cNvSpPr/>
          <p:nvPr/>
        </p:nvSpPr>
        <p:spPr>
          <a:xfrm>
            <a:off x="6806493" y="3468383"/>
            <a:ext cx="541543" cy="45719"/>
          </a:xfrm>
          <a:prstGeom prst="rightArrow">
            <a:avLst/>
          </a:prstGeom>
          <a:solidFill>
            <a:srgbClr val="00B0F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a:off x="6872770" y="4857908"/>
            <a:ext cx="541543" cy="45719"/>
          </a:xfrm>
          <a:prstGeom prst="rightArrow">
            <a:avLst/>
          </a:prstGeom>
          <a:solidFill>
            <a:srgbClr val="00B0F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4" name="TextBox 9223"/>
          <p:cNvSpPr txBox="1"/>
          <p:nvPr/>
        </p:nvSpPr>
        <p:spPr>
          <a:xfrm>
            <a:off x="3379364" y="24040"/>
            <a:ext cx="2141154" cy="461665"/>
          </a:xfrm>
          <a:prstGeom prst="rect">
            <a:avLst/>
          </a:prstGeom>
          <a:solidFill>
            <a:srgbClr val="00B050"/>
          </a:solidFill>
          <a:ln>
            <a:solidFill>
              <a:srgbClr val="92D050"/>
            </a:solidFill>
          </a:ln>
        </p:spPr>
        <p:txBody>
          <a:bodyPr wrap="square" rtlCol="0">
            <a:spAutoFit/>
          </a:bodyPr>
          <a:lstStyle/>
          <a:p>
            <a:r>
              <a:rPr lang="en-US" sz="2400" b="1" dirty="0" smtClean="0">
                <a:solidFill>
                  <a:schemeClr val="bg1"/>
                </a:solidFill>
              </a:rPr>
              <a:t>CAC/FAF/SMS</a:t>
            </a:r>
            <a:endParaRPr lang="en-US" sz="2400" b="1" dirty="0">
              <a:solidFill>
                <a:schemeClr val="bg1"/>
              </a:solidFill>
            </a:endParaRPr>
          </a:p>
        </p:txBody>
      </p:sp>
      <p:grpSp>
        <p:nvGrpSpPr>
          <p:cNvPr id="9225" name="Group 9224"/>
          <p:cNvGrpSpPr/>
          <p:nvPr/>
        </p:nvGrpSpPr>
        <p:grpSpPr>
          <a:xfrm>
            <a:off x="103770" y="4513008"/>
            <a:ext cx="2855072" cy="2194242"/>
            <a:chOff x="103770" y="4513008"/>
            <a:chExt cx="2855072" cy="2194242"/>
          </a:xfrm>
        </p:grpSpPr>
        <p:grpSp>
          <p:nvGrpSpPr>
            <p:cNvPr id="31" name="Group 30"/>
            <p:cNvGrpSpPr/>
            <p:nvPr/>
          </p:nvGrpSpPr>
          <p:grpSpPr>
            <a:xfrm>
              <a:off x="116613" y="4513008"/>
              <a:ext cx="2842229" cy="2194242"/>
              <a:chOff x="116613" y="4513008"/>
              <a:chExt cx="2842229" cy="2194242"/>
            </a:xfrm>
          </p:grpSpPr>
          <p:grpSp>
            <p:nvGrpSpPr>
              <p:cNvPr id="4" name="Group 3"/>
              <p:cNvGrpSpPr/>
              <p:nvPr/>
            </p:nvGrpSpPr>
            <p:grpSpPr>
              <a:xfrm>
                <a:off x="116613" y="4513008"/>
                <a:ext cx="2842229" cy="2194242"/>
                <a:chOff x="15110" y="4681427"/>
                <a:chExt cx="2842229" cy="2194242"/>
              </a:xfrm>
            </p:grpSpPr>
            <p:graphicFrame>
              <p:nvGraphicFramePr>
                <p:cNvPr id="25" name="Object 13"/>
                <p:cNvGraphicFramePr>
                  <a:graphicFrameLocks noChangeAspect="1"/>
                </p:cNvGraphicFramePr>
                <p:nvPr>
                  <p:extLst>
                    <p:ext uri="{D42A27DB-BD31-4B8C-83A1-F6EECF244321}">
                      <p14:modId xmlns:p14="http://schemas.microsoft.com/office/powerpoint/2010/main" val="824564900"/>
                    </p:ext>
                  </p:extLst>
                </p:nvPr>
              </p:nvGraphicFramePr>
              <p:xfrm>
                <a:off x="125085" y="4681427"/>
                <a:ext cx="2732254" cy="2194242"/>
              </p:xfrm>
              <a:graphic>
                <a:graphicData uri="http://schemas.openxmlformats.org/presentationml/2006/ole">
                  <mc:AlternateContent xmlns:mc="http://schemas.openxmlformats.org/markup-compatibility/2006">
                    <mc:Choice xmlns:v="urn:schemas-microsoft-com:vml" Requires="v">
                      <p:oleObj spid="_x0000_s9280" name="SPW 11.0 Graph" r:id="rId19" imgW="5437937" imgH="4357116" progId="SigmaPlotGraphicObject.10">
                        <p:embed/>
                      </p:oleObj>
                    </mc:Choice>
                    <mc:Fallback>
                      <p:oleObj name="SPW 11.0 Graph" r:id="rId19" imgW="5437937" imgH="4357116" progId="SigmaPlotGraphicObject.10">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5085" y="4681427"/>
                              <a:ext cx="2732254" cy="219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52"/>
                <p:cNvSpPr txBox="1">
                  <a:spLocks noChangeArrowheads="1"/>
                </p:cNvSpPr>
                <p:nvPr/>
              </p:nvSpPr>
              <p:spPr bwMode="auto">
                <a:xfrm rot="16200000">
                  <a:off x="-804345" y="5590919"/>
                  <a:ext cx="1915909" cy="276999"/>
                </a:xfrm>
                <a:prstGeom prst="rect">
                  <a:avLst/>
                </a:prstGeom>
                <a:solidFill>
                  <a:schemeClr val="bg1"/>
                </a:solidFill>
                <a:ln>
                  <a:noFill/>
                </a:ln>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Lap Shear Bond Strength</a:t>
                  </a:r>
                  <a:endParaRPr lang="en-US" altLang="en-US" sz="1200" baseline="-25000" dirty="0">
                    <a:solidFill>
                      <a:srgbClr val="0005C0"/>
                    </a:solidFill>
                  </a:endParaRPr>
                </a:p>
              </p:txBody>
            </p:sp>
            <p:sp>
              <p:nvSpPr>
                <p:cNvPr id="30" name="TextBox 52"/>
                <p:cNvSpPr txBox="1">
                  <a:spLocks noChangeArrowheads="1"/>
                </p:cNvSpPr>
                <p:nvPr/>
              </p:nvSpPr>
              <p:spPr bwMode="auto">
                <a:xfrm>
                  <a:off x="636052" y="6568751"/>
                  <a:ext cx="1677062" cy="276999"/>
                </a:xfrm>
                <a:prstGeom prst="rect">
                  <a:avLst/>
                </a:prstGeom>
                <a:solidFill>
                  <a:schemeClr val="bg1"/>
                </a:solidFill>
                <a:ln>
                  <a:noFill/>
                </a:ln>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Cements formulations</a:t>
                  </a:r>
                  <a:endParaRPr lang="en-US" altLang="en-US" sz="1200" baseline="-25000" dirty="0">
                    <a:solidFill>
                      <a:srgbClr val="0005C0"/>
                    </a:solidFill>
                  </a:endParaRPr>
                </a:p>
              </p:txBody>
            </p:sp>
          </p:grpSp>
          <p:sp>
            <p:nvSpPr>
              <p:cNvPr id="26" name="TextBox 52"/>
              <p:cNvSpPr txBox="1">
                <a:spLocks noChangeArrowheads="1"/>
              </p:cNvSpPr>
              <p:nvPr/>
            </p:nvSpPr>
            <p:spPr bwMode="auto">
              <a:xfrm>
                <a:off x="636051" y="5785222"/>
                <a:ext cx="8755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a:solidFill>
                      <a:srgbClr val="0005C0"/>
                    </a:solidFill>
                  </a:rPr>
                  <a:t>OPC/SiO</a:t>
                </a:r>
                <a:r>
                  <a:rPr lang="en-US" altLang="en-US" sz="1200" baseline="-25000" dirty="0">
                    <a:solidFill>
                      <a:srgbClr val="0005C0"/>
                    </a:solidFill>
                  </a:rPr>
                  <a:t>2</a:t>
                </a:r>
              </a:p>
            </p:txBody>
          </p:sp>
          <p:sp>
            <p:nvSpPr>
              <p:cNvPr id="27" name="TextBox 52"/>
              <p:cNvSpPr txBox="1">
                <a:spLocks noChangeArrowheads="1"/>
              </p:cNvSpPr>
              <p:nvPr/>
            </p:nvSpPr>
            <p:spPr bwMode="auto">
              <a:xfrm>
                <a:off x="1428589" y="5275013"/>
                <a:ext cx="5004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CAP</a:t>
                </a:r>
                <a:endParaRPr lang="en-US" altLang="en-US" sz="1200" baseline="-25000" dirty="0">
                  <a:solidFill>
                    <a:srgbClr val="0005C0"/>
                  </a:solidFill>
                </a:endParaRPr>
              </a:p>
            </p:txBody>
          </p:sp>
          <p:sp>
            <p:nvSpPr>
              <p:cNvPr id="28" name="TextBox 52"/>
              <p:cNvSpPr txBox="1">
                <a:spLocks noChangeArrowheads="1"/>
              </p:cNvSpPr>
              <p:nvPr/>
            </p:nvSpPr>
            <p:spPr bwMode="auto">
              <a:xfrm>
                <a:off x="1655842" y="4780901"/>
                <a:ext cx="12117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r>
                  <a:rPr lang="en-US" altLang="en-US" sz="1200" dirty="0" smtClean="0">
                    <a:solidFill>
                      <a:srgbClr val="0005C0"/>
                    </a:solidFill>
                  </a:rPr>
                  <a:t>CAC/FAF/SMS</a:t>
                </a:r>
                <a:endParaRPr lang="en-US" altLang="en-US" sz="1200" baseline="-25000" dirty="0">
                  <a:solidFill>
                    <a:srgbClr val="0005C0"/>
                  </a:solidFill>
                </a:endParaRPr>
              </a:p>
            </p:txBody>
          </p:sp>
        </p:grpSp>
        <p:sp>
          <p:nvSpPr>
            <p:cNvPr id="77" name="Rectangle 1"/>
            <p:cNvSpPr>
              <a:spLocks noChangeArrowheads="1"/>
            </p:cNvSpPr>
            <p:nvPr/>
          </p:nvSpPr>
          <p:spPr bwMode="auto">
            <a:xfrm>
              <a:off x="103770" y="4624014"/>
              <a:ext cx="2815683" cy="2053317"/>
            </a:xfrm>
            <a:prstGeom prst="rect">
              <a:avLst/>
            </a:prstGeom>
            <a:noFill/>
            <a:ln w="57150" algn="ctr">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endParaRPr lang="en-US" altLang="en-US" sz="2800" b="0"/>
            </a:p>
          </p:txBody>
        </p:sp>
      </p:grpSp>
    </p:spTree>
    <p:extLst>
      <p:ext uri="{BB962C8B-B14F-4D97-AF65-F5344CB8AC3E}">
        <p14:creationId xmlns:p14="http://schemas.microsoft.com/office/powerpoint/2010/main" val="5505255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11"/>
          <p:cNvSpPr/>
          <p:nvPr/>
        </p:nvSpPr>
        <p:spPr>
          <a:xfrm>
            <a:off x="266700" y="2848843"/>
            <a:ext cx="8610600" cy="707882"/>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45718" tIns="45718" rIns="45718" bIns="45718">
            <a:spAutoFit/>
          </a:bodyPr>
          <a:lstStyle>
            <a:lvl1pPr algn="ctr">
              <a:defRPr sz="2800" b="1">
                <a:latin typeface="Arial"/>
                <a:ea typeface="Arial"/>
                <a:cs typeface="Arial"/>
                <a:sym typeface="Arial"/>
              </a:defRPr>
            </a:lvl1pPr>
          </a:lstStyle>
          <a:p>
            <a:pPr>
              <a:defRPr sz="1800" b="0"/>
            </a:pPr>
            <a:r>
              <a:rPr lang="en-US" sz="4000" b="0" kern="0" dirty="0" smtClean="0">
                <a:solidFill>
                  <a:sysClr val="windowText" lastClr="000000"/>
                </a:solidFill>
              </a:rPr>
              <a:t>Questions?</a:t>
            </a:r>
            <a:endParaRPr sz="4000" kern="0" dirty="0">
              <a:solidFill>
                <a:sysClr val="windowText" lastClr="000000"/>
              </a:solidFill>
            </a:endParaRPr>
          </a:p>
        </p:txBody>
      </p:sp>
      <p:sp>
        <p:nvSpPr>
          <p:cNvPr id="12" name="Shape 12"/>
          <p:cNvSpPr/>
          <p:nvPr/>
        </p:nvSpPr>
        <p:spPr>
          <a:xfrm>
            <a:off x="342900" y="2553275"/>
            <a:ext cx="8458200" cy="1025922"/>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0" tIns="0" rIns="0" bIns="0" numCol="2">
            <a:spAutoFit/>
          </a:bodyPr>
          <a:lstStyle/>
          <a:p>
            <a:pPr>
              <a:spcBef>
                <a:spcPts val="400"/>
              </a:spcBef>
              <a:defRPr sz="1800"/>
            </a:pPr>
            <a:endParaRPr sz="2000" kern="0" dirty="0">
              <a:solidFill>
                <a:srgbClr val="FFFFFF"/>
              </a:solidFill>
              <a:latin typeface="Arial"/>
              <a:ea typeface="Arial"/>
              <a:cs typeface="Arial"/>
              <a:sym typeface="Arial"/>
            </a:endParaRPr>
          </a:p>
          <a:p>
            <a:pPr>
              <a:spcBef>
                <a:spcPts val="400"/>
              </a:spcBef>
              <a:defRPr sz="1800"/>
            </a:pPr>
            <a:endParaRPr sz="2000" kern="0" dirty="0">
              <a:solidFill>
                <a:srgbClr val="FFFFFF"/>
              </a:solidFill>
              <a:latin typeface="Arial"/>
              <a:ea typeface="Arial"/>
              <a:cs typeface="Arial"/>
              <a:sym typeface="Arial"/>
            </a:endParaRPr>
          </a:p>
          <a:p>
            <a:pPr>
              <a:spcBef>
                <a:spcPts val="400"/>
              </a:spcBef>
              <a:defRPr sz="1800"/>
            </a:pPr>
            <a:endParaRPr sz="2000" kern="0" dirty="0">
              <a:solidFill>
                <a:srgbClr val="FFFFFF"/>
              </a:solidFill>
              <a:latin typeface="Arial"/>
              <a:ea typeface="Arial"/>
              <a:cs typeface="Arial"/>
              <a:sym typeface="Arial"/>
            </a:endParaRPr>
          </a:p>
          <a:p>
            <a:pPr>
              <a:spcBef>
                <a:spcPts val="400"/>
              </a:spcBef>
              <a:defRPr sz="1800"/>
            </a:pPr>
            <a:endParaRPr sz="2000" kern="0" dirty="0">
              <a:solidFill>
                <a:srgbClr val="FFFFFF"/>
              </a:solidFill>
              <a:latin typeface="Arial"/>
              <a:ea typeface="Arial"/>
              <a:cs typeface="Arial"/>
              <a:sym typeface="Arial"/>
            </a:endParaRPr>
          </a:p>
          <a:p>
            <a:pPr>
              <a:spcBef>
                <a:spcPts val="400"/>
              </a:spcBef>
              <a:defRPr sz="1800"/>
            </a:pPr>
            <a:endParaRPr sz="2000" kern="0" dirty="0">
              <a:solidFill>
                <a:srgbClr val="FFFFFF"/>
              </a:solidFill>
              <a:latin typeface="Arial"/>
              <a:ea typeface="Arial"/>
              <a:cs typeface="Arial"/>
              <a:sym typeface="Arial"/>
            </a:endParaRPr>
          </a:p>
          <a:p>
            <a:pPr>
              <a:spcBef>
                <a:spcPts val="400"/>
              </a:spcBef>
              <a:defRPr sz="1800"/>
            </a:pPr>
            <a:endParaRPr sz="2000" kern="0"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07993018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7697" y="19303"/>
            <a:ext cx="8229600" cy="639763"/>
          </a:xfrm>
        </p:spPr>
        <p:txBody>
          <a:bodyPr>
            <a:normAutofit/>
          </a:bodyPr>
          <a:lstStyle/>
          <a:p>
            <a:r>
              <a:rPr lang="en-US" sz="2800" dirty="0" smtClean="0"/>
              <a:t>Objectives and approach</a:t>
            </a:r>
            <a:endParaRPr lang="en-US" sz="2800" dirty="0"/>
          </a:p>
        </p:txBody>
      </p:sp>
      <p:grpSp>
        <p:nvGrpSpPr>
          <p:cNvPr id="30" name="Group 29"/>
          <p:cNvGrpSpPr/>
          <p:nvPr/>
        </p:nvGrpSpPr>
        <p:grpSpPr>
          <a:xfrm>
            <a:off x="158962" y="1490063"/>
            <a:ext cx="3879638" cy="1385609"/>
            <a:chOff x="174592" y="1490062"/>
            <a:chExt cx="3879638" cy="1385609"/>
          </a:xfrm>
        </p:grpSpPr>
        <p:grpSp>
          <p:nvGrpSpPr>
            <p:cNvPr id="22" name="Group 21"/>
            <p:cNvGrpSpPr/>
            <p:nvPr/>
          </p:nvGrpSpPr>
          <p:grpSpPr>
            <a:xfrm>
              <a:off x="174592" y="1490062"/>
              <a:ext cx="3879638" cy="1385609"/>
              <a:chOff x="174592" y="1490063"/>
              <a:chExt cx="3879638" cy="1385609"/>
            </a:xfrm>
          </p:grpSpPr>
          <p:pic>
            <p:nvPicPr>
              <p:cNvPr id="18" name="Picture 17"/>
              <p:cNvPicPr>
                <a:picLocks noChangeAspect="1" noChangeArrowheads="1"/>
              </p:cNvPicPr>
              <p:nvPr/>
            </p:nvPicPr>
            <p:blipFill>
              <a:blip r:embed="rId3" cstate="print"/>
              <a:srcRect/>
              <a:stretch>
                <a:fillRect/>
              </a:stretch>
            </p:blipFill>
            <p:spPr bwMode="auto">
              <a:xfrm>
                <a:off x="1488605" y="1886278"/>
                <a:ext cx="742185" cy="982223"/>
              </a:xfrm>
              <a:prstGeom prst="rect">
                <a:avLst/>
              </a:prstGeom>
              <a:noFill/>
              <a:ln w="9525">
                <a:noFill/>
                <a:miter lim="800000"/>
                <a:headEnd/>
                <a:tailEnd/>
              </a:ln>
            </p:spPr>
          </p:pic>
          <p:pic>
            <p:nvPicPr>
              <p:cNvPr id="19" name="Picture 18"/>
              <p:cNvPicPr>
                <a:picLocks noChangeAspect="1" noChangeArrowheads="1"/>
              </p:cNvPicPr>
              <p:nvPr/>
            </p:nvPicPr>
            <p:blipFill>
              <a:blip r:embed="rId4" cstate="print"/>
              <a:srcRect/>
              <a:stretch>
                <a:fillRect/>
              </a:stretch>
            </p:blipFill>
            <p:spPr bwMode="auto">
              <a:xfrm>
                <a:off x="2913494" y="1797380"/>
                <a:ext cx="604233" cy="1038924"/>
              </a:xfrm>
              <a:prstGeom prst="rect">
                <a:avLst/>
              </a:prstGeom>
              <a:noFill/>
              <a:ln w="9525">
                <a:noFill/>
                <a:miter lim="800000"/>
                <a:headEnd/>
                <a:tailEnd/>
              </a:ln>
            </p:spPr>
          </p:pic>
          <p:cxnSp>
            <p:nvCxnSpPr>
              <p:cNvPr id="20" name="Straight Arrow Connector 19"/>
              <p:cNvCxnSpPr/>
              <p:nvPr/>
            </p:nvCxnSpPr>
            <p:spPr>
              <a:xfrm>
                <a:off x="2257564" y="2395993"/>
                <a:ext cx="609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4592" y="1490063"/>
                <a:ext cx="3879638" cy="1385609"/>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263327" y="1516945"/>
              <a:ext cx="1851084" cy="369332"/>
            </a:xfrm>
            <a:prstGeom prst="rect">
              <a:avLst/>
            </a:prstGeom>
            <a:noFill/>
          </p:spPr>
          <p:txBody>
            <a:bodyPr wrap="none" rtlCol="0">
              <a:spAutoFit/>
            </a:bodyPr>
            <a:lstStyle/>
            <a:p>
              <a:r>
                <a:rPr lang="en-US" dirty="0" smtClean="0"/>
                <a:t>Strength recovery</a:t>
              </a:r>
              <a:endParaRPr lang="en-US" dirty="0"/>
            </a:p>
          </p:txBody>
        </p:sp>
      </p:grpSp>
      <p:grpSp>
        <p:nvGrpSpPr>
          <p:cNvPr id="32" name="Group 31"/>
          <p:cNvGrpSpPr/>
          <p:nvPr/>
        </p:nvGrpSpPr>
        <p:grpSpPr>
          <a:xfrm>
            <a:off x="164653" y="3048000"/>
            <a:ext cx="3873947" cy="1524000"/>
            <a:chOff x="164653" y="3048000"/>
            <a:chExt cx="3873947" cy="1524000"/>
          </a:xfrm>
        </p:grpSpPr>
        <p:grpSp>
          <p:nvGrpSpPr>
            <p:cNvPr id="13" name="Group 12"/>
            <p:cNvGrpSpPr/>
            <p:nvPr/>
          </p:nvGrpSpPr>
          <p:grpSpPr>
            <a:xfrm>
              <a:off x="164653" y="3048000"/>
              <a:ext cx="3873947" cy="1524000"/>
              <a:chOff x="145774" y="3352800"/>
              <a:chExt cx="3873947" cy="1524000"/>
            </a:xfrm>
          </p:grpSpPr>
          <p:grpSp>
            <p:nvGrpSpPr>
              <p:cNvPr id="11" name="Group 10"/>
              <p:cNvGrpSpPr/>
              <p:nvPr/>
            </p:nvGrpSpPr>
            <p:grpSpPr>
              <a:xfrm>
                <a:off x="228818" y="3718442"/>
                <a:ext cx="3748782" cy="796405"/>
                <a:chOff x="4171009" y="5547242"/>
                <a:chExt cx="3748782" cy="796405"/>
              </a:xfrm>
            </p:grpSpPr>
            <p:pic>
              <p:nvPicPr>
                <p:cNvPr id="7" name="Picture 6"/>
                <p:cNvPicPr>
                  <a:picLocks noChangeAspect="1"/>
                </p:cNvPicPr>
                <p:nvPr/>
              </p:nvPicPr>
              <p:blipFill rotWithShape="1">
                <a:blip r:embed="rId5"/>
                <a:srcRect l="15362" t="7371" r="12743" b="13770"/>
                <a:stretch/>
              </p:blipFill>
              <p:spPr>
                <a:xfrm>
                  <a:off x="6326792" y="5547242"/>
                  <a:ext cx="1592999" cy="792715"/>
                </a:xfrm>
                <a:prstGeom prst="rect">
                  <a:avLst/>
                </a:prstGeom>
              </p:spPr>
            </p:pic>
            <p:pic>
              <p:nvPicPr>
                <p:cNvPr id="8" name="Picture 7"/>
                <p:cNvPicPr>
                  <a:picLocks noChangeAspect="1"/>
                </p:cNvPicPr>
                <p:nvPr/>
              </p:nvPicPr>
              <p:blipFill rotWithShape="1">
                <a:blip r:embed="rId6"/>
                <a:srcRect l="14113" r="17862" b="10259"/>
                <a:stretch/>
              </p:blipFill>
              <p:spPr>
                <a:xfrm>
                  <a:off x="4171009" y="5550932"/>
                  <a:ext cx="1609481" cy="792715"/>
                </a:xfrm>
                <a:prstGeom prst="rect">
                  <a:avLst/>
                </a:prstGeom>
              </p:spPr>
            </p:pic>
            <p:cxnSp>
              <p:nvCxnSpPr>
                <p:cNvPr id="10" name="Straight Arrow Connector 9"/>
                <p:cNvCxnSpPr/>
                <p:nvPr/>
              </p:nvCxnSpPr>
              <p:spPr>
                <a:xfrm>
                  <a:off x="5761982" y="5867400"/>
                  <a:ext cx="609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145774" y="3352800"/>
                <a:ext cx="3873947" cy="152400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86519" y="3048000"/>
              <a:ext cx="2794163" cy="369332"/>
            </a:xfrm>
            <a:prstGeom prst="rect">
              <a:avLst/>
            </a:prstGeom>
            <a:noFill/>
          </p:spPr>
          <p:txBody>
            <a:bodyPr wrap="none" rtlCol="0">
              <a:spAutoFit/>
            </a:bodyPr>
            <a:lstStyle/>
            <a:p>
              <a:r>
                <a:rPr lang="en-US" dirty="0"/>
                <a:t>Fractures and cracks </a:t>
              </a:r>
              <a:r>
                <a:rPr lang="en-US" dirty="0" smtClean="0"/>
                <a:t>sealing</a:t>
              </a:r>
              <a:endParaRPr lang="en-US" dirty="0"/>
            </a:p>
          </p:txBody>
        </p:sp>
      </p:grpSp>
      <p:sp>
        <p:nvSpPr>
          <p:cNvPr id="36" name="TextBox 35"/>
          <p:cNvSpPr txBox="1"/>
          <p:nvPr/>
        </p:nvSpPr>
        <p:spPr>
          <a:xfrm>
            <a:off x="41070" y="659066"/>
            <a:ext cx="4724820" cy="646331"/>
          </a:xfrm>
          <a:prstGeom prst="rect">
            <a:avLst/>
          </a:prstGeom>
          <a:solidFill>
            <a:srgbClr val="00B050"/>
          </a:solidFill>
        </p:spPr>
        <p:txBody>
          <a:bodyPr wrap="none" rtlCol="0">
            <a:spAutoFit/>
          </a:bodyPr>
          <a:lstStyle/>
          <a:p>
            <a:r>
              <a:rPr lang="en-US" dirty="0">
                <a:solidFill>
                  <a:schemeClr val="bg1"/>
                </a:solidFill>
              </a:rPr>
              <a:t>High temperatures and aggressive </a:t>
            </a:r>
            <a:r>
              <a:rPr lang="en-US" dirty="0" smtClean="0">
                <a:solidFill>
                  <a:schemeClr val="bg1"/>
                </a:solidFill>
              </a:rPr>
              <a:t>environments</a:t>
            </a:r>
          </a:p>
          <a:p>
            <a:r>
              <a:rPr lang="en-US" dirty="0" smtClean="0">
                <a:solidFill>
                  <a:schemeClr val="bg1"/>
                </a:solidFill>
              </a:rPr>
              <a:t> </a:t>
            </a:r>
            <a:r>
              <a:rPr lang="en-US" dirty="0">
                <a:solidFill>
                  <a:schemeClr val="bg1"/>
                </a:solidFill>
              </a:rPr>
              <a:t>(at up to 300</a:t>
            </a:r>
            <a:r>
              <a:rPr lang="en-US" baseline="30000" dirty="0">
                <a:solidFill>
                  <a:schemeClr val="bg1"/>
                </a:solidFill>
              </a:rPr>
              <a:t>o</a:t>
            </a:r>
            <a:r>
              <a:rPr lang="en-US" dirty="0">
                <a:solidFill>
                  <a:schemeClr val="bg1"/>
                </a:solidFill>
              </a:rPr>
              <a:t>C</a:t>
            </a:r>
            <a:r>
              <a:rPr lang="en-US" dirty="0" smtClean="0">
                <a:solidFill>
                  <a:schemeClr val="bg1"/>
                </a:solidFill>
              </a:rPr>
              <a:t>): self-healing requirements</a:t>
            </a:r>
            <a:endParaRPr lang="en-US" dirty="0">
              <a:solidFill>
                <a:schemeClr val="bg1"/>
              </a:solidFill>
            </a:endParaRPr>
          </a:p>
        </p:txBody>
      </p:sp>
      <p:sp>
        <p:nvSpPr>
          <p:cNvPr id="37" name="TextBox 36"/>
          <p:cNvSpPr txBox="1"/>
          <p:nvPr/>
        </p:nvSpPr>
        <p:spPr>
          <a:xfrm>
            <a:off x="5388680" y="659065"/>
            <a:ext cx="2787558" cy="369332"/>
          </a:xfrm>
          <a:prstGeom prst="rect">
            <a:avLst/>
          </a:prstGeom>
          <a:solidFill>
            <a:schemeClr val="accent1"/>
          </a:solidFill>
        </p:spPr>
        <p:txBody>
          <a:bodyPr wrap="none" rtlCol="0">
            <a:spAutoFit/>
          </a:bodyPr>
          <a:lstStyle/>
          <a:p>
            <a:r>
              <a:rPr lang="en-US" dirty="0">
                <a:solidFill>
                  <a:schemeClr val="bg1"/>
                </a:solidFill>
              </a:rPr>
              <a:t>Approach and test </a:t>
            </a:r>
            <a:r>
              <a:rPr lang="en-US" dirty="0" smtClean="0">
                <a:solidFill>
                  <a:schemeClr val="bg1"/>
                </a:solidFill>
              </a:rPr>
              <a:t>methods</a:t>
            </a:r>
            <a:endParaRPr lang="en-US" dirty="0">
              <a:solidFill>
                <a:schemeClr val="bg1"/>
              </a:solidFill>
            </a:endParaRPr>
          </a:p>
        </p:txBody>
      </p:sp>
      <p:sp>
        <p:nvSpPr>
          <p:cNvPr id="40" name="TextBox 39"/>
          <p:cNvSpPr txBox="1"/>
          <p:nvPr/>
        </p:nvSpPr>
        <p:spPr>
          <a:xfrm>
            <a:off x="4320342" y="4957969"/>
            <a:ext cx="4884927" cy="646331"/>
          </a:xfrm>
          <a:prstGeom prst="rect">
            <a:avLst/>
          </a:prstGeom>
          <a:noFill/>
        </p:spPr>
        <p:txBody>
          <a:bodyPr wrap="none" rtlCol="0">
            <a:spAutoFit/>
          </a:bodyPr>
          <a:lstStyle/>
          <a:p>
            <a:r>
              <a:rPr lang="en-US" dirty="0"/>
              <a:t>Optical microscope </a:t>
            </a:r>
            <a:r>
              <a:rPr lang="en-US" dirty="0" smtClean="0"/>
              <a:t>for sealing, analytical </a:t>
            </a:r>
            <a:r>
              <a:rPr lang="en-US" dirty="0"/>
              <a:t>technics </a:t>
            </a:r>
            <a:endParaRPr lang="en-US" dirty="0" smtClean="0"/>
          </a:p>
          <a:p>
            <a:r>
              <a:rPr lang="en-US" dirty="0" smtClean="0"/>
              <a:t>for phase identification</a:t>
            </a:r>
            <a:endParaRPr lang="en-US" dirty="0"/>
          </a:p>
        </p:txBody>
      </p:sp>
      <p:grpSp>
        <p:nvGrpSpPr>
          <p:cNvPr id="47" name="Group 46"/>
          <p:cNvGrpSpPr/>
          <p:nvPr/>
        </p:nvGrpSpPr>
        <p:grpSpPr>
          <a:xfrm>
            <a:off x="4832780" y="1115004"/>
            <a:ext cx="2576841" cy="1572775"/>
            <a:chOff x="4800600" y="1156946"/>
            <a:chExt cx="2576841" cy="1572775"/>
          </a:xfrm>
        </p:grpSpPr>
        <p:pic>
          <p:nvPicPr>
            <p:cNvPr id="2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7315" y="1526278"/>
              <a:ext cx="2457453" cy="120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5083532" y="1156946"/>
              <a:ext cx="1970668" cy="369332"/>
            </a:xfrm>
            <a:prstGeom prst="rect">
              <a:avLst/>
            </a:prstGeom>
            <a:noFill/>
          </p:spPr>
          <p:txBody>
            <a:bodyPr wrap="none" rtlCol="0">
              <a:spAutoFit/>
            </a:bodyPr>
            <a:lstStyle/>
            <a:p>
              <a:r>
                <a:rPr lang="en-US" dirty="0"/>
                <a:t>Controlled </a:t>
              </a:r>
              <a:r>
                <a:rPr lang="en-US" dirty="0" smtClean="0"/>
                <a:t>damage</a:t>
              </a:r>
              <a:endParaRPr lang="en-US" dirty="0"/>
            </a:p>
          </p:txBody>
        </p:sp>
        <p:sp>
          <p:nvSpPr>
            <p:cNvPr id="46" name="Rectangle 45"/>
            <p:cNvSpPr/>
            <p:nvPr/>
          </p:nvSpPr>
          <p:spPr>
            <a:xfrm>
              <a:off x="4800600" y="1213062"/>
              <a:ext cx="2576841" cy="149925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49"/>
          <p:cNvSpPr/>
          <p:nvPr/>
        </p:nvSpPr>
        <p:spPr>
          <a:xfrm>
            <a:off x="7574284" y="1043986"/>
            <a:ext cx="1406263" cy="2230399"/>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71258" y="5454539"/>
            <a:ext cx="1709289" cy="126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7875"/>
          <a:stretch/>
        </p:blipFill>
        <p:spPr bwMode="auto">
          <a:xfrm>
            <a:off x="6692832" y="5424723"/>
            <a:ext cx="1047286" cy="78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52"/>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40485" y="5604299"/>
            <a:ext cx="2086028" cy="919565"/>
          </a:xfrm>
          <a:prstGeom prst="rect">
            <a:avLst/>
          </a:prstGeom>
          <a:noFill/>
          <a:ln w="28575">
            <a:solidFill>
              <a:srgbClr val="0070C0"/>
            </a:solidFill>
          </a:ln>
        </p:spPr>
      </p:pic>
      <p:grpSp>
        <p:nvGrpSpPr>
          <p:cNvPr id="51" name="Group 50"/>
          <p:cNvGrpSpPr/>
          <p:nvPr/>
        </p:nvGrpSpPr>
        <p:grpSpPr>
          <a:xfrm>
            <a:off x="4297151" y="1043985"/>
            <a:ext cx="4683395" cy="3810956"/>
            <a:chOff x="4311408" y="1061587"/>
            <a:chExt cx="4683395" cy="3810956"/>
          </a:xfrm>
        </p:grpSpPr>
        <p:grpSp>
          <p:nvGrpSpPr>
            <p:cNvPr id="49" name="Group 48"/>
            <p:cNvGrpSpPr/>
            <p:nvPr/>
          </p:nvGrpSpPr>
          <p:grpSpPr>
            <a:xfrm>
              <a:off x="4311408" y="1061587"/>
              <a:ext cx="4683395" cy="3810956"/>
              <a:chOff x="4311408" y="1148194"/>
              <a:chExt cx="4683395" cy="3810956"/>
            </a:xfrm>
          </p:grpSpPr>
          <p:sp>
            <p:nvSpPr>
              <p:cNvPr id="39" name="TextBox 38"/>
              <p:cNvSpPr txBox="1"/>
              <p:nvPr/>
            </p:nvSpPr>
            <p:spPr>
              <a:xfrm>
                <a:off x="4488779" y="4312819"/>
                <a:ext cx="3251339" cy="646331"/>
              </a:xfrm>
              <a:prstGeom prst="rect">
                <a:avLst/>
              </a:prstGeom>
              <a:noFill/>
            </p:spPr>
            <p:txBody>
              <a:bodyPr wrap="none" rtlCol="0">
                <a:spAutoFit/>
              </a:bodyPr>
              <a:lstStyle/>
              <a:p>
                <a:r>
                  <a:rPr lang="en-US" dirty="0"/>
                  <a:t>Compressive </a:t>
                </a:r>
                <a:r>
                  <a:rPr lang="en-US" dirty="0" smtClean="0"/>
                  <a:t>and </a:t>
                </a:r>
                <a:r>
                  <a:rPr lang="en-US" dirty="0"/>
                  <a:t>bond </a:t>
                </a:r>
                <a:r>
                  <a:rPr lang="en-US" dirty="0" smtClean="0"/>
                  <a:t>strengths</a:t>
                </a:r>
              </a:p>
              <a:p>
                <a:r>
                  <a:rPr lang="en-US" dirty="0" smtClean="0"/>
                  <a:t>before </a:t>
                </a:r>
                <a:r>
                  <a:rPr lang="en-US" dirty="0"/>
                  <a:t>and after the </a:t>
                </a:r>
                <a:r>
                  <a:rPr lang="en-US" dirty="0" smtClean="0"/>
                  <a:t>damage</a:t>
                </a:r>
                <a:endParaRPr lang="en-US" dirty="0"/>
              </a:p>
            </p:txBody>
          </p:sp>
          <p:grpSp>
            <p:nvGrpSpPr>
              <p:cNvPr id="45" name="Group 44"/>
              <p:cNvGrpSpPr/>
              <p:nvPr/>
            </p:nvGrpSpPr>
            <p:grpSpPr>
              <a:xfrm>
                <a:off x="4551632" y="3005362"/>
                <a:ext cx="2939557" cy="1354589"/>
                <a:chOff x="5087419" y="3286074"/>
                <a:chExt cx="2939557" cy="1354589"/>
              </a:xfrm>
            </p:grpSpPr>
            <p:pic>
              <p:nvPicPr>
                <p:cNvPr id="25" name="Picture 2"/>
                <p:cNvPicPr>
                  <a:picLocks noChangeAspect="1" noChangeArrowheads="1"/>
                </p:cNvPicPr>
                <p:nvPr/>
              </p:nvPicPr>
              <p:blipFill>
                <a:blip r:embed="rId11" cstate="print"/>
                <a:srcRect/>
                <a:stretch>
                  <a:fillRect/>
                </a:stretch>
              </p:blipFill>
              <p:spPr bwMode="auto">
                <a:xfrm>
                  <a:off x="5087419" y="3286074"/>
                  <a:ext cx="826757" cy="1354589"/>
                </a:xfrm>
                <a:prstGeom prst="rect">
                  <a:avLst/>
                </a:prstGeom>
                <a:noFill/>
                <a:ln w="9525">
                  <a:noFill/>
                  <a:miter lim="800000"/>
                  <a:headEnd/>
                  <a:tailEnd/>
                </a:ln>
              </p:spPr>
            </p:pic>
            <p:pic>
              <p:nvPicPr>
                <p:cNvPr id="26" name="Picture 3"/>
                <p:cNvPicPr>
                  <a:picLocks noChangeAspect="1" noChangeArrowheads="1"/>
                </p:cNvPicPr>
                <p:nvPr/>
              </p:nvPicPr>
              <p:blipFill>
                <a:blip r:embed="rId12" cstate="print"/>
                <a:srcRect/>
                <a:stretch>
                  <a:fillRect/>
                </a:stretch>
              </p:blipFill>
              <p:spPr bwMode="auto">
                <a:xfrm>
                  <a:off x="6019286" y="3315427"/>
                  <a:ext cx="721730" cy="1277839"/>
                </a:xfrm>
                <a:prstGeom prst="rect">
                  <a:avLst/>
                </a:prstGeom>
                <a:noFill/>
                <a:ln w="9525">
                  <a:noFill/>
                  <a:miter lim="800000"/>
                  <a:headEnd/>
                  <a:tailEnd/>
                </a:ln>
              </p:spPr>
            </p:pic>
            <p:pic>
              <p:nvPicPr>
                <p:cNvPr id="27" name="Picture 4"/>
                <p:cNvPicPr>
                  <a:picLocks noChangeAspect="1" noChangeArrowheads="1"/>
                </p:cNvPicPr>
                <p:nvPr/>
              </p:nvPicPr>
              <p:blipFill>
                <a:blip r:embed="rId13" cstate="print"/>
                <a:srcRect/>
                <a:stretch>
                  <a:fillRect/>
                </a:stretch>
              </p:blipFill>
              <p:spPr bwMode="auto">
                <a:xfrm>
                  <a:off x="6839353" y="3308138"/>
                  <a:ext cx="1187623" cy="1213205"/>
                </a:xfrm>
                <a:prstGeom prst="rect">
                  <a:avLst/>
                </a:prstGeom>
                <a:noFill/>
                <a:ln w="9525">
                  <a:noFill/>
                  <a:miter lim="800000"/>
                  <a:headEnd/>
                  <a:tailEnd/>
                </a:ln>
              </p:spPr>
            </p:pic>
            <p:cxnSp>
              <p:nvCxnSpPr>
                <p:cNvPr id="42" name="Straight Arrow Connector 41"/>
                <p:cNvCxnSpPr/>
                <p:nvPr/>
              </p:nvCxnSpPr>
              <p:spPr>
                <a:xfrm flipV="1">
                  <a:off x="5807867" y="3917288"/>
                  <a:ext cx="332066" cy="902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6673320" y="3905719"/>
                  <a:ext cx="332066" cy="902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grpSp>
          <p:sp>
            <p:nvSpPr>
              <p:cNvPr id="48" name="Rectangle 47"/>
              <p:cNvSpPr/>
              <p:nvPr/>
            </p:nvSpPr>
            <p:spPr>
              <a:xfrm>
                <a:off x="4311408" y="2836303"/>
                <a:ext cx="3879638" cy="21228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11068" y="1148194"/>
                <a:ext cx="1383735" cy="223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40118" y="3336078"/>
              <a:ext cx="383505" cy="136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49102" y="1960606"/>
              <a:ext cx="327795" cy="128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 name="Rectangle 56"/>
          <p:cNvSpPr/>
          <p:nvPr/>
        </p:nvSpPr>
        <p:spPr>
          <a:xfrm>
            <a:off x="4311120" y="4953001"/>
            <a:ext cx="4715145" cy="1804120"/>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184535" y="4683978"/>
            <a:ext cx="3854066" cy="1793023"/>
            <a:chOff x="184535" y="4683978"/>
            <a:chExt cx="3854066" cy="1793022"/>
          </a:xfrm>
        </p:grpSpPr>
        <p:grpSp>
          <p:nvGrpSpPr>
            <p:cNvPr id="34" name="Group 33"/>
            <p:cNvGrpSpPr/>
            <p:nvPr/>
          </p:nvGrpSpPr>
          <p:grpSpPr>
            <a:xfrm>
              <a:off x="184535" y="4683978"/>
              <a:ext cx="3854066" cy="1793022"/>
              <a:chOff x="184535" y="4683978"/>
              <a:chExt cx="3854066" cy="1793022"/>
            </a:xfrm>
          </p:grpSpPr>
          <p:pic>
            <p:nvPicPr>
              <p:cNvPr id="14" name="Picture 5"/>
              <p:cNvPicPr>
                <a:picLocks noChangeAspect="1" noChangeArrowheads="1"/>
              </p:cNvPicPr>
              <p:nvPr/>
            </p:nvPicPr>
            <p:blipFill>
              <a:blip r:embed="rId17" cstate="print"/>
              <a:srcRect/>
              <a:stretch>
                <a:fillRect/>
              </a:stretch>
            </p:blipFill>
            <p:spPr bwMode="auto">
              <a:xfrm>
                <a:off x="318558" y="5100502"/>
                <a:ext cx="1165424" cy="1253773"/>
              </a:xfrm>
              <a:prstGeom prst="rect">
                <a:avLst/>
              </a:prstGeom>
              <a:noFill/>
            </p:spPr>
          </p:pic>
          <p:cxnSp>
            <p:nvCxnSpPr>
              <p:cNvPr id="15" name="Straight Arrow Connector 14"/>
              <p:cNvCxnSpPr/>
              <p:nvPr/>
            </p:nvCxnSpPr>
            <p:spPr>
              <a:xfrm>
                <a:off x="1489181" y="5707640"/>
                <a:ext cx="609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pic>
            <p:nvPicPr>
              <p:cNvPr id="16" name="Picture 4"/>
              <p:cNvPicPr>
                <a:picLocks noChangeAspect="1" noChangeArrowheads="1"/>
              </p:cNvPicPr>
              <p:nvPr/>
            </p:nvPicPr>
            <p:blipFill>
              <a:blip r:embed="rId18" cstate="print"/>
              <a:srcRect/>
              <a:stretch>
                <a:fillRect/>
              </a:stretch>
            </p:blipFill>
            <p:spPr bwMode="auto">
              <a:xfrm>
                <a:off x="2098781" y="5088755"/>
                <a:ext cx="1418365" cy="1277265"/>
              </a:xfrm>
              <a:prstGeom prst="rect">
                <a:avLst/>
              </a:prstGeom>
              <a:noFill/>
            </p:spPr>
          </p:pic>
          <p:sp>
            <p:nvSpPr>
              <p:cNvPr id="17" name="Rectangle 16"/>
              <p:cNvSpPr/>
              <p:nvPr/>
            </p:nvSpPr>
            <p:spPr>
              <a:xfrm>
                <a:off x="184535" y="4683978"/>
                <a:ext cx="3854066" cy="179302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220581" y="4687877"/>
                <a:ext cx="1823897" cy="369332"/>
              </a:xfrm>
              <a:prstGeom prst="rect">
                <a:avLst/>
              </a:prstGeom>
              <a:noFill/>
            </p:spPr>
            <p:txBody>
              <a:bodyPr wrap="none" rtlCol="0">
                <a:spAutoFit/>
              </a:bodyPr>
              <a:lstStyle/>
              <a:p>
                <a:r>
                  <a:rPr lang="en-US" dirty="0"/>
                  <a:t>Bonding </a:t>
                </a:r>
                <a:r>
                  <a:rPr lang="en-US" dirty="0" smtClean="0"/>
                  <a:t>recovery</a:t>
                </a:r>
                <a:endParaRPr lang="en-US" dirty="0"/>
              </a:p>
            </p:txBody>
          </p:sp>
        </p:grpSp>
        <p:sp>
          <p:nvSpPr>
            <p:cNvPr id="52" name="TextBox 51"/>
            <p:cNvSpPr txBox="1"/>
            <p:nvPr/>
          </p:nvSpPr>
          <p:spPr>
            <a:xfrm>
              <a:off x="930839" y="5100502"/>
              <a:ext cx="542136" cy="369332"/>
            </a:xfrm>
            <a:prstGeom prst="rect">
              <a:avLst/>
            </a:prstGeom>
            <a:noFill/>
          </p:spPr>
          <p:txBody>
            <a:bodyPr wrap="none" rtlCol="0">
              <a:spAutoFit/>
            </a:bodyPr>
            <a:lstStyle/>
            <a:p>
              <a:r>
                <a:rPr lang="en-US" dirty="0" smtClean="0">
                  <a:solidFill>
                    <a:srgbClr val="FF0000"/>
                  </a:solidFill>
                </a:rPr>
                <a:t>Bad</a:t>
              </a:r>
              <a:endParaRPr lang="en-US" dirty="0">
                <a:solidFill>
                  <a:srgbClr val="FF0000"/>
                </a:solidFill>
              </a:endParaRPr>
            </a:p>
          </p:txBody>
        </p:sp>
        <p:sp>
          <p:nvSpPr>
            <p:cNvPr id="59" name="TextBox 58"/>
            <p:cNvSpPr txBox="1"/>
            <p:nvPr/>
          </p:nvSpPr>
          <p:spPr>
            <a:xfrm>
              <a:off x="2807963" y="4957967"/>
              <a:ext cx="696024" cy="369332"/>
            </a:xfrm>
            <a:prstGeom prst="rect">
              <a:avLst/>
            </a:prstGeom>
            <a:noFill/>
          </p:spPr>
          <p:txBody>
            <a:bodyPr wrap="none" rtlCol="0">
              <a:spAutoFit/>
            </a:bodyPr>
            <a:lstStyle/>
            <a:p>
              <a:r>
                <a:rPr lang="en-US" dirty="0" smtClean="0">
                  <a:solidFill>
                    <a:srgbClr val="FF0000"/>
                  </a:solidFill>
                </a:rPr>
                <a:t>Good</a:t>
              </a:r>
              <a:endParaRPr lang="en-US" dirty="0">
                <a:solidFill>
                  <a:srgbClr val="FF0000"/>
                </a:solidFill>
              </a:endParaRPr>
            </a:p>
          </p:txBody>
        </p:sp>
      </p:grpSp>
    </p:spTree>
    <p:extLst>
      <p:ext uri="{BB962C8B-B14F-4D97-AF65-F5344CB8AC3E}">
        <p14:creationId xmlns:p14="http://schemas.microsoft.com/office/powerpoint/2010/main" val="6380287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12722139"/>
              </p:ext>
            </p:extLst>
          </p:nvPr>
        </p:nvGraphicFramePr>
        <p:xfrm>
          <a:off x="990600" y="475982"/>
          <a:ext cx="7924800" cy="6252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3" name="Rectangle 39"/>
          <p:cNvSpPr>
            <a:spLocks noChangeArrowheads="1"/>
          </p:cNvSpPr>
          <p:nvPr/>
        </p:nvSpPr>
        <p:spPr bwMode="auto">
          <a:xfrm>
            <a:off x="304800" y="14317"/>
            <a:ext cx="876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eaLnBrk="0" hangingPunct="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eaLnBrk="1" hangingPunct="1">
              <a:spcBef>
                <a:spcPct val="0"/>
              </a:spcBef>
              <a:buClrTx/>
              <a:buSzTx/>
              <a:buFontTx/>
              <a:buNone/>
            </a:pPr>
            <a:r>
              <a:rPr lang="en-US" altLang="en-US" dirty="0"/>
              <a:t>Self-healing cementitious materials</a:t>
            </a:r>
          </a:p>
        </p:txBody>
      </p:sp>
      <p:sp>
        <p:nvSpPr>
          <p:cNvPr id="512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42B7F"/>
              </a:buClr>
              <a:buSzPct val="110000"/>
              <a:buFont typeface="Wingdings" pitchFamily="2" charset="2"/>
              <a:buChar char="§"/>
              <a:defRPr sz="2400">
                <a:solidFill>
                  <a:schemeClr val="tx1"/>
                </a:solidFill>
                <a:latin typeface="Arial" pitchFamily="34" charset="0"/>
                <a:ea typeface="MS PGothic" pitchFamily="34" charset="-128"/>
              </a:defRPr>
            </a:lvl1pPr>
            <a:lvl2pPr marL="742950" indent="-285750" eaLnBrk="0" hangingPunct="0">
              <a:spcBef>
                <a:spcPct val="20000"/>
              </a:spcBef>
              <a:buClr>
                <a:srgbClr val="042B7F"/>
              </a:buClr>
              <a:buSzPct val="90000"/>
              <a:buFont typeface="Times" charset="0"/>
              <a:buChar char="•"/>
              <a:defRPr sz="2000">
                <a:solidFill>
                  <a:schemeClr val="tx1"/>
                </a:solidFill>
                <a:latin typeface="Arial" pitchFamily="34" charset="0"/>
                <a:ea typeface="MS PGothic" pitchFamily="34" charset="-128"/>
              </a:defRPr>
            </a:lvl2pPr>
            <a:lvl3pPr marL="1143000" indent="-228600" eaLnBrk="0" hangingPunct="0">
              <a:lnSpc>
                <a:spcPct val="80000"/>
              </a:lnSpc>
              <a:spcBef>
                <a:spcPct val="20000"/>
              </a:spcBef>
              <a:buClr>
                <a:srgbClr val="042B7F"/>
              </a:buClr>
              <a:buSzPct val="90000"/>
              <a:buChar char="-"/>
              <a:defRPr sz="2400">
                <a:solidFill>
                  <a:schemeClr val="tx1"/>
                </a:solidFill>
                <a:latin typeface="Arial" pitchFamily="34" charset="0"/>
                <a:ea typeface="MS PGothic" pitchFamily="34" charset="-128"/>
              </a:defRPr>
            </a:lvl3pPr>
            <a:lvl4pPr marL="1600200" indent="-228600" eaLnBrk="0" hangingPunct="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4pPr>
            <a:lvl5pPr marL="2057400" indent="-228600" eaLnBrk="0" hangingPunct="0">
              <a:lnSpc>
                <a:spcPct val="80000"/>
              </a:lnSpc>
              <a:spcBef>
                <a:spcPct val="20000"/>
              </a:spcBef>
              <a:buClr>
                <a:srgbClr val="042B7F"/>
              </a:buClr>
              <a:buSzPct val="90000"/>
              <a:buChar char="-"/>
              <a:defRPr sz="2000">
                <a:solidFill>
                  <a:schemeClr val="tx1"/>
                </a:solidFill>
                <a:latin typeface="Arial" pitchFamily="34" charset="0"/>
                <a:ea typeface="MS PGothic"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itchFamily="34" charset="0"/>
                <a:ea typeface="MS PGothic" pitchFamily="34" charset="-128"/>
              </a:defRPr>
            </a:lvl9pPr>
          </a:lstStyle>
          <a:p>
            <a:pPr>
              <a:spcBef>
                <a:spcPct val="0"/>
              </a:spcBef>
              <a:buClrTx/>
              <a:buSzTx/>
              <a:buFontTx/>
              <a:buNone/>
            </a:pPr>
            <a:fld id="{4FB13891-BC84-4941-885B-46E8C208C4F8}" type="slidenum">
              <a:rPr lang="en-US" altLang="en-US" sz="1400" smtClean="0">
                <a:solidFill>
                  <a:srgbClr val="042B7F"/>
                </a:solidFill>
              </a:rPr>
              <a:pPr>
                <a:spcBef>
                  <a:spcPct val="0"/>
                </a:spcBef>
                <a:buClrTx/>
                <a:buSzTx/>
                <a:buFontTx/>
                <a:buNone/>
              </a:pPr>
              <a:t>3</a:t>
            </a:fld>
            <a:endParaRPr lang="en-US" altLang="en-US" sz="1400" smtClean="0">
              <a:solidFill>
                <a:srgbClr val="042B7F"/>
              </a:solidFill>
            </a:endParaRPr>
          </a:p>
        </p:txBody>
      </p:sp>
      <p:sp>
        <p:nvSpPr>
          <p:cNvPr id="3" name="Oval 2"/>
          <p:cNvSpPr/>
          <p:nvPr/>
        </p:nvSpPr>
        <p:spPr>
          <a:xfrm>
            <a:off x="5715000" y="1905000"/>
            <a:ext cx="1219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81300" y="459172"/>
            <a:ext cx="3048000" cy="1141029"/>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20281" y="1702243"/>
            <a:ext cx="6018038" cy="3200401"/>
          </a:xfrm>
          <a:prstGeom prst="rect">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5009387"/>
            <a:ext cx="2971800" cy="1775064"/>
          </a:xfrm>
          <a:prstGeom prst="rect">
            <a:avLst/>
          </a:pr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191000" y="4947699"/>
            <a:ext cx="1219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86338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62000"/>
          </a:xfrm>
        </p:spPr>
        <p:txBody>
          <a:bodyPr>
            <a:noAutofit/>
          </a:bodyPr>
          <a:lstStyle/>
          <a:p>
            <a:r>
              <a:rPr lang="en-US" sz="2000" b="1" dirty="0" smtClean="0"/>
              <a:t>Matrix strength recovery (5 days of healing): </a:t>
            </a:r>
            <a:br>
              <a:rPr lang="en-US" sz="2000" b="1" dirty="0" smtClean="0"/>
            </a:br>
            <a:r>
              <a:rPr lang="en-US" sz="2000" b="1" dirty="0" smtClean="0"/>
              <a:t>A+&gt;100%; A 80-99%; B 60-79%; C&lt;60% (10% CMF in all formulations)</a:t>
            </a:r>
            <a:endParaRPr lang="en-US" sz="2000" b="1" dirty="0"/>
          </a:p>
        </p:txBody>
      </p:sp>
      <p:graphicFrame>
        <p:nvGraphicFramePr>
          <p:cNvPr id="4" name="Table 3"/>
          <p:cNvGraphicFramePr>
            <a:graphicFrameLocks noGrp="1"/>
          </p:cNvGraphicFramePr>
          <p:nvPr>
            <p:extLst>
              <p:ext uri="{D42A27DB-BD31-4B8C-83A1-F6EECF244321}">
                <p14:modId xmlns:p14="http://schemas.microsoft.com/office/powerpoint/2010/main" val="2359584452"/>
              </p:ext>
            </p:extLst>
          </p:nvPr>
        </p:nvGraphicFramePr>
        <p:xfrm>
          <a:off x="262568" y="1066800"/>
          <a:ext cx="8610600" cy="4091859"/>
        </p:xfrm>
        <a:graphic>
          <a:graphicData uri="http://schemas.openxmlformats.org/drawingml/2006/table">
            <a:tbl>
              <a:tblPr firstRow="1" bandRow="1">
                <a:tableStyleId>{5C22544A-7EE6-4342-B048-85BDC9FD1C3A}</a:tableStyleId>
              </a:tblPr>
              <a:tblGrid>
                <a:gridCol w="1981200"/>
                <a:gridCol w="1371600"/>
                <a:gridCol w="1752600"/>
                <a:gridCol w="1676400"/>
                <a:gridCol w="1828800"/>
              </a:tblGrid>
              <a:tr h="314960">
                <a:tc rowSpan="2">
                  <a:txBody>
                    <a:bodyPr/>
                    <a:lstStyle/>
                    <a:p>
                      <a:r>
                        <a:rPr lang="en-US" sz="1500" dirty="0" smtClean="0"/>
                        <a:t>Cement system</a:t>
                      </a:r>
                      <a:endParaRPr lang="en-US" sz="1500" dirty="0"/>
                    </a:p>
                  </a:txBody>
                  <a:tcPr/>
                </a:tc>
                <a:tc gridSpan="4">
                  <a:txBody>
                    <a:bodyPr/>
                    <a:lstStyle/>
                    <a:p>
                      <a:pPr algn="ctr"/>
                      <a:r>
                        <a:rPr lang="en-US" sz="1500" dirty="0" smtClean="0"/>
                        <a:t>Curing Environment (270</a:t>
                      </a:r>
                      <a:r>
                        <a:rPr lang="en-US" sz="1500" baseline="30000" dirty="0" smtClean="0"/>
                        <a:t>o</a:t>
                      </a:r>
                      <a:r>
                        <a:rPr lang="en-US" sz="1500" dirty="0" smtClean="0"/>
                        <a:t>C and 350</a:t>
                      </a:r>
                      <a:r>
                        <a:rPr lang="en-US" sz="1500" baseline="30000" dirty="0" smtClean="0"/>
                        <a:t>o</a:t>
                      </a:r>
                      <a:r>
                        <a:rPr lang="en-US" sz="1500" dirty="0" smtClean="0"/>
                        <a:t>C)</a:t>
                      </a:r>
                      <a:endParaRPr lang="en-US" sz="1500"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20040">
                <a:tc vMerge="1">
                  <a:txBody>
                    <a:bodyPr/>
                    <a:lstStyle/>
                    <a:p>
                      <a:endParaRPr lang="en-US" dirty="0"/>
                    </a:p>
                  </a:txBody>
                  <a:tcPr/>
                </a:tc>
                <a:tc>
                  <a:txBody>
                    <a:bodyPr/>
                    <a:lstStyle/>
                    <a:p>
                      <a:pPr algn="ctr"/>
                      <a:r>
                        <a:rPr lang="en-US" sz="1500" dirty="0" smtClean="0"/>
                        <a:t>Water</a:t>
                      </a:r>
                      <a:endParaRPr lang="en-US" sz="1500" dirty="0"/>
                    </a:p>
                  </a:txBody>
                  <a:tcPr/>
                </a:tc>
                <a:tc>
                  <a:txBody>
                    <a:bodyPr/>
                    <a:lstStyle/>
                    <a:p>
                      <a:pPr algn="ctr"/>
                      <a:r>
                        <a:rPr lang="en-US" sz="1500" dirty="0" smtClean="0"/>
                        <a:t>Alkali Carbonate</a:t>
                      </a:r>
                      <a:endParaRPr lang="en-US" sz="1500" dirty="0"/>
                    </a:p>
                  </a:txBody>
                  <a:tcPr/>
                </a:tc>
                <a:tc>
                  <a:txBody>
                    <a:bodyPr/>
                    <a:lstStyle/>
                    <a:p>
                      <a:pPr algn="ctr"/>
                      <a:r>
                        <a:rPr lang="en-US" sz="1500" dirty="0" smtClean="0"/>
                        <a:t>Hypersaline brine</a:t>
                      </a:r>
                      <a:endParaRPr lang="en-US" sz="1500" dirty="0"/>
                    </a:p>
                  </a:txBody>
                  <a:tcPr/>
                </a:tc>
                <a:tc>
                  <a:txBody>
                    <a:bodyPr/>
                    <a:lstStyle/>
                    <a:p>
                      <a:pPr algn="ctr"/>
                      <a:r>
                        <a:rPr lang="en-US" sz="1500" dirty="0" smtClean="0"/>
                        <a:t>Thermal shock (350</a:t>
                      </a:r>
                      <a:r>
                        <a:rPr lang="en-US" sz="1500" baseline="30000" dirty="0" smtClean="0"/>
                        <a:t>o</a:t>
                      </a:r>
                      <a:r>
                        <a:rPr lang="en-US" sz="1500" dirty="0" smtClean="0"/>
                        <a:t>C-25</a:t>
                      </a:r>
                      <a:r>
                        <a:rPr lang="en-US" sz="1500" baseline="30000" dirty="0" smtClean="0"/>
                        <a:t>o</a:t>
                      </a:r>
                      <a:r>
                        <a:rPr lang="en-US" sz="1500" dirty="0" smtClean="0"/>
                        <a:t>C)</a:t>
                      </a:r>
                      <a:endParaRPr lang="en-US" sz="1500" dirty="0"/>
                    </a:p>
                  </a:txBody>
                  <a:tcPr/>
                </a:tc>
              </a:tr>
              <a:tr h="358131">
                <a:tc>
                  <a:txBody>
                    <a:bodyPr/>
                    <a:lstStyle/>
                    <a:p>
                      <a:r>
                        <a:rPr lang="en-US" sz="1500" dirty="0" smtClean="0"/>
                        <a:t>Class G/SiO</a:t>
                      </a:r>
                      <a:r>
                        <a:rPr lang="en-US" sz="1500" baseline="-25000" dirty="0" smtClean="0"/>
                        <a:t>2</a:t>
                      </a:r>
                      <a:endParaRPr lang="en-US" sz="1500" baseline="-25000" dirty="0"/>
                    </a:p>
                  </a:txBody>
                  <a:tcPr/>
                </a:tc>
                <a:tc>
                  <a:txBody>
                    <a:bodyPr/>
                    <a:lstStyle/>
                    <a:p>
                      <a:pPr algn="ctr"/>
                      <a:r>
                        <a:rPr lang="en-US" sz="1500" dirty="0" smtClean="0"/>
                        <a:t>C</a:t>
                      </a:r>
                      <a:endParaRPr lang="en-US" sz="1500" dirty="0"/>
                    </a:p>
                  </a:txBody>
                  <a:tcPr/>
                </a:tc>
                <a:tc>
                  <a:txBody>
                    <a:bodyPr/>
                    <a:lstStyle/>
                    <a:p>
                      <a:pPr algn="ctr"/>
                      <a:r>
                        <a:rPr lang="en-US" sz="1500" dirty="0" smtClean="0"/>
                        <a:t>B</a:t>
                      </a:r>
                      <a:endParaRPr lang="en-US" sz="1500" dirty="0"/>
                    </a:p>
                  </a:txBody>
                  <a:tcPr/>
                </a:tc>
                <a:tc>
                  <a:txBody>
                    <a:bodyPr/>
                    <a:lstStyle/>
                    <a:p>
                      <a:pPr algn="ctr"/>
                      <a:r>
                        <a:rPr lang="en-US" sz="1500" dirty="0" smtClean="0"/>
                        <a:t>B</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b="1" dirty="0" smtClean="0"/>
                        <a:t>CAC (#80)/FAF*</a:t>
                      </a:r>
                      <a:endParaRPr lang="en-US" sz="1500" b="1" dirty="0"/>
                    </a:p>
                  </a:txBody>
                  <a:tcPr/>
                </a:tc>
                <a:tc>
                  <a:txBody>
                    <a:bodyPr/>
                    <a:lstStyle/>
                    <a:p>
                      <a:pPr algn="ctr"/>
                      <a:r>
                        <a:rPr lang="en-US" sz="1500" b="1" dirty="0" smtClean="0"/>
                        <a:t>A</a:t>
                      </a:r>
                      <a:endParaRPr lang="en-US" sz="1500" b="1" dirty="0"/>
                    </a:p>
                  </a:txBody>
                  <a:tcPr/>
                </a:tc>
                <a:tc>
                  <a:txBody>
                    <a:bodyPr/>
                    <a:lstStyle/>
                    <a:p>
                      <a:pPr algn="ctr"/>
                      <a:r>
                        <a:rPr lang="en-US" sz="1500" b="1" dirty="0" smtClean="0"/>
                        <a:t>A</a:t>
                      </a:r>
                      <a:endParaRPr lang="en-US" sz="1500" b="1" dirty="0"/>
                    </a:p>
                  </a:txBody>
                  <a:tcPr/>
                </a:tc>
                <a:tc>
                  <a:txBody>
                    <a:bodyPr/>
                    <a:lstStyle/>
                    <a:p>
                      <a:pPr algn="ctr"/>
                      <a:r>
                        <a:rPr lang="en-US" sz="1500" b="1" dirty="0" smtClean="0"/>
                        <a:t>A</a:t>
                      </a:r>
                      <a:endParaRPr lang="en-US" sz="1500" b="1" dirty="0"/>
                    </a:p>
                  </a:txBody>
                  <a:tcPr/>
                </a:tc>
                <a:tc>
                  <a:txBody>
                    <a:bodyPr/>
                    <a:lstStyle/>
                    <a:p>
                      <a:pPr algn="ctr"/>
                      <a:r>
                        <a:rPr lang="en-US" sz="1500" b="1" dirty="0" smtClean="0"/>
                        <a:t>A+</a:t>
                      </a:r>
                      <a:endParaRPr lang="en-US" sz="1500" b="1" dirty="0"/>
                    </a:p>
                  </a:txBody>
                  <a:tcPr/>
                </a:tc>
              </a:tr>
              <a:tr h="358131">
                <a:tc>
                  <a:txBody>
                    <a:bodyPr/>
                    <a:lstStyle/>
                    <a:p>
                      <a:r>
                        <a:rPr lang="en-US" sz="1500" dirty="0" smtClean="0"/>
                        <a:t>CAC(#80)/Zeolite 1</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dirty="0" smtClean="0"/>
                        <a:t>Class G/SiO</a:t>
                      </a:r>
                      <a:r>
                        <a:rPr lang="en-US" sz="1500" baseline="-25000" dirty="0" smtClean="0"/>
                        <a:t>2</a:t>
                      </a:r>
                      <a:r>
                        <a:rPr lang="en-US" sz="1500" baseline="0" dirty="0" smtClean="0"/>
                        <a:t>/</a:t>
                      </a:r>
                      <a:r>
                        <a:rPr lang="en-US" sz="1500" dirty="0" smtClean="0"/>
                        <a:t>Zeolite 1</a:t>
                      </a:r>
                      <a:endParaRPr lang="en-US" sz="1500" dirty="0"/>
                    </a:p>
                  </a:txBody>
                  <a:tcPr/>
                </a:tc>
                <a:tc>
                  <a:txBody>
                    <a:bodyPr/>
                    <a:lstStyle/>
                    <a:p>
                      <a:pPr algn="ctr"/>
                      <a:r>
                        <a:rPr lang="en-US" sz="1500" dirty="0" smtClean="0"/>
                        <a:t>C</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C</a:t>
                      </a:r>
                      <a:endParaRPr lang="en-US" sz="1500" dirty="0"/>
                    </a:p>
                  </a:txBody>
                  <a:tcPr/>
                </a:tc>
                <a:tc>
                  <a:txBody>
                    <a:bodyPr/>
                    <a:lstStyle/>
                    <a:p>
                      <a:pPr algn="ctr"/>
                      <a:r>
                        <a:rPr lang="en-US" sz="1500" dirty="0" smtClean="0"/>
                        <a:t>N/A</a:t>
                      </a:r>
                      <a:endParaRPr lang="en-US" sz="1500" dirty="0"/>
                    </a:p>
                  </a:txBody>
                  <a:tcPr/>
                </a:tc>
              </a:tr>
              <a:tr h="358131">
                <a:tc>
                  <a:txBody>
                    <a:bodyPr/>
                    <a:lstStyle/>
                    <a:p>
                      <a:r>
                        <a:rPr lang="en-US" sz="1500" dirty="0" smtClean="0"/>
                        <a:t>OPC/Zeolite 2/SiO</a:t>
                      </a:r>
                      <a:r>
                        <a:rPr lang="en-US" sz="1500" baseline="-25000" dirty="0" smtClean="0"/>
                        <a:t>2</a:t>
                      </a:r>
                      <a:r>
                        <a:rPr lang="en-US" sz="1500" baseline="0" dirty="0" smtClean="0"/>
                        <a:t>**</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C</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dirty="0" smtClean="0"/>
                        <a:t>CAP/FAF</a:t>
                      </a:r>
                      <a:endParaRPr lang="en-US" sz="1500" dirty="0"/>
                    </a:p>
                  </a:txBody>
                  <a:tcPr/>
                </a:tc>
                <a:tc>
                  <a:txBody>
                    <a:bodyPr/>
                    <a:lstStyle/>
                    <a:p>
                      <a:pPr algn="ctr"/>
                      <a:r>
                        <a:rPr lang="en-US" sz="1500" dirty="0" smtClean="0"/>
                        <a:t>C</a:t>
                      </a:r>
                      <a:endParaRPr lang="en-US" sz="1500" dirty="0"/>
                    </a:p>
                  </a:txBody>
                  <a:tcPr/>
                </a:tc>
                <a:tc>
                  <a:txBody>
                    <a:bodyPr/>
                    <a:lstStyle/>
                    <a:p>
                      <a:pPr algn="ctr"/>
                      <a:r>
                        <a:rPr lang="en-US" sz="1500" dirty="0" smtClean="0"/>
                        <a:t>C</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dirty="0" smtClean="0"/>
                        <a:t>GBFS/FAC</a:t>
                      </a:r>
                      <a:endParaRPr lang="en-US" sz="1500" dirty="0"/>
                    </a:p>
                  </a:txBody>
                  <a:tcPr/>
                </a:tc>
                <a:tc>
                  <a:txBody>
                    <a:bodyPr/>
                    <a:lstStyle/>
                    <a:p>
                      <a:pPr algn="ctr"/>
                      <a:r>
                        <a:rPr lang="en-US" sz="1500" dirty="0" smtClean="0"/>
                        <a:t>B</a:t>
                      </a:r>
                      <a:endParaRPr lang="en-US" sz="1500" dirty="0"/>
                    </a:p>
                  </a:txBody>
                  <a:tcPr/>
                </a:tc>
                <a:tc>
                  <a:txBody>
                    <a:bodyPr/>
                    <a:lstStyle/>
                    <a:p>
                      <a:pPr algn="ctr"/>
                      <a:r>
                        <a:rPr lang="en-US" sz="1500" dirty="0" smtClean="0"/>
                        <a:t>B</a:t>
                      </a:r>
                      <a:endParaRPr lang="en-US" sz="1500" dirty="0"/>
                    </a:p>
                  </a:txBody>
                  <a:tcPr/>
                </a:tc>
                <a:tc>
                  <a:txBody>
                    <a:bodyPr/>
                    <a:lstStyle/>
                    <a:p>
                      <a:pPr algn="ctr"/>
                      <a:r>
                        <a:rPr lang="en-US" sz="1500" dirty="0" smtClean="0"/>
                        <a:t>B</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dirty="0" smtClean="0"/>
                        <a:t>GBFS/FAC/Zeolite 1</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c>
                  <a:txBody>
                    <a:bodyPr/>
                    <a:lstStyle/>
                    <a:p>
                      <a:pPr algn="ctr"/>
                      <a:r>
                        <a:rPr lang="en-US" sz="1500" dirty="0" smtClean="0"/>
                        <a:t>A</a:t>
                      </a:r>
                      <a:endParaRPr lang="en-US" sz="1500" dirty="0"/>
                    </a:p>
                  </a:txBody>
                  <a:tcPr/>
                </a:tc>
              </a:tr>
              <a:tr h="358131">
                <a:tc>
                  <a:txBody>
                    <a:bodyPr/>
                    <a:lstStyle/>
                    <a:p>
                      <a:r>
                        <a:rPr lang="en-US" sz="1500" dirty="0" smtClean="0"/>
                        <a:t>FAC/FAF</a:t>
                      </a:r>
                      <a:endParaRPr lang="en-US" sz="1500" dirty="0"/>
                    </a:p>
                  </a:txBody>
                  <a:tcPr>
                    <a:lnB w="12700" cap="flat" cmpd="sng" algn="ctr">
                      <a:solidFill>
                        <a:srgbClr val="00B050"/>
                      </a:solidFill>
                      <a:prstDash val="solid"/>
                      <a:round/>
                      <a:headEnd type="none" w="med" len="med"/>
                      <a:tailEnd type="none" w="med" len="med"/>
                    </a:lnB>
                  </a:tcPr>
                </a:tc>
                <a:tc>
                  <a:txBody>
                    <a:bodyPr/>
                    <a:lstStyle/>
                    <a:p>
                      <a:pPr algn="ctr"/>
                      <a:r>
                        <a:rPr lang="en-US" sz="1500" dirty="0" smtClean="0"/>
                        <a:t>C</a:t>
                      </a:r>
                      <a:endParaRPr lang="en-US" sz="1500" dirty="0"/>
                    </a:p>
                  </a:txBody>
                  <a:tcPr>
                    <a:lnB w="12700" cap="flat" cmpd="sng" algn="ctr">
                      <a:solidFill>
                        <a:srgbClr val="00B050"/>
                      </a:solidFill>
                      <a:prstDash val="solid"/>
                      <a:round/>
                      <a:headEnd type="none" w="med" len="med"/>
                      <a:tailEnd type="none" w="med" len="med"/>
                    </a:lnB>
                  </a:tcPr>
                </a:tc>
                <a:tc>
                  <a:txBody>
                    <a:bodyPr/>
                    <a:lstStyle/>
                    <a:p>
                      <a:pPr algn="ctr"/>
                      <a:r>
                        <a:rPr lang="en-US" sz="1500" dirty="0" smtClean="0"/>
                        <a:t>B</a:t>
                      </a:r>
                      <a:endParaRPr lang="en-US" sz="1500" dirty="0"/>
                    </a:p>
                  </a:txBody>
                  <a:tcPr>
                    <a:lnB w="12700" cap="flat" cmpd="sng" algn="ctr">
                      <a:solidFill>
                        <a:srgbClr val="00B050"/>
                      </a:solidFill>
                      <a:prstDash val="solid"/>
                      <a:round/>
                      <a:headEnd type="none" w="med" len="med"/>
                      <a:tailEnd type="none" w="med" len="med"/>
                    </a:lnB>
                  </a:tcPr>
                </a:tc>
                <a:tc>
                  <a:txBody>
                    <a:bodyPr/>
                    <a:lstStyle/>
                    <a:p>
                      <a:pPr algn="ctr"/>
                      <a:r>
                        <a:rPr lang="en-US" sz="1500" dirty="0" smtClean="0"/>
                        <a:t>C</a:t>
                      </a:r>
                      <a:endParaRPr lang="en-US" sz="1500" dirty="0"/>
                    </a:p>
                  </a:txBody>
                  <a:tcPr>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B w="12700" cap="flat" cmpd="sng" algn="ctr">
                      <a:solidFill>
                        <a:srgbClr val="00B050"/>
                      </a:solidFill>
                      <a:prstDash val="solid"/>
                      <a:round/>
                      <a:headEnd type="none" w="med" len="med"/>
                      <a:tailEnd type="none" w="med" len="med"/>
                    </a:lnB>
                  </a:tcPr>
                </a:tc>
              </a:tr>
            </a:tbl>
          </a:graphicData>
        </a:graphic>
      </p:graphicFrame>
      <p:sp>
        <p:nvSpPr>
          <p:cNvPr id="3" name="TextBox 2"/>
          <p:cNvSpPr txBox="1"/>
          <p:nvPr/>
        </p:nvSpPr>
        <p:spPr>
          <a:xfrm>
            <a:off x="457200" y="5551525"/>
            <a:ext cx="4204164" cy="646331"/>
          </a:xfrm>
          <a:prstGeom prst="rect">
            <a:avLst/>
          </a:prstGeom>
          <a:noFill/>
        </p:spPr>
        <p:txBody>
          <a:bodyPr wrap="none" rtlCol="0">
            <a:spAutoFit/>
          </a:bodyPr>
          <a:lstStyle/>
          <a:p>
            <a:r>
              <a:rPr lang="en-US" dirty="0" smtClean="0"/>
              <a:t>* - Thermal Shock Resistant Cement (TSRC)</a:t>
            </a:r>
          </a:p>
          <a:p>
            <a:r>
              <a:rPr lang="en-US" dirty="0" smtClean="0"/>
              <a:t>** - </a:t>
            </a:r>
            <a:r>
              <a:rPr lang="en-US" dirty="0" err="1" smtClean="0"/>
              <a:t>FlexCem</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5070877"/>
            <a:ext cx="2091368" cy="1787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337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0" y="685800"/>
            <a:ext cx="9067800" cy="5943600"/>
          </a:xfrm>
        </p:spPr>
        <p:txBody>
          <a:bodyPr>
            <a:noAutofit/>
          </a:bodyPr>
          <a:lstStyle/>
          <a:p>
            <a:pPr marL="0" indent="0">
              <a:lnSpc>
                <a:spcPct val="80000"/>
              </a:lnSpc>
              <a:buNone/>
              <a:defRPr/>
            </a:pPr>
            <a:endParaRPr lang="en-US" sz="1200" b="1" dirty="0" smtClean="0">
              <a:solidFill>
                <a:schemeClr val="tx1"/>
              </a:solidFill>
            </a:endParaRPr>
          </a:p>
          <a:p>
            <a:pPr marL="0" indent="0">
              <a:lnSpc>
                <a:spcPct val="80000"/>
              </a:lnSpc>
              <a:buNone/>
              <a:defRPr/>
            </a:pPr>
            <a:endParaRPr lang="en-US" sz="1200" dirty="0">
              <a:solidFill>
                <a:schemeClr val="tx1"/>
              </a:solidFill>
              <a:latin typeface="Calibri" pitchFamily="34" charset="0"/>
            </a:endParaRPr>
          </a:p>
          <a:p>
            <a:pPr marL="0" indent="0">
              <a:lnSpc>
                <a:spcPct val="80000"/>
              </a:lnSpc>
              <a:buNone/>
              <a:defRPr/>
            </a:pPr>
            <a:endParaRPr lang="en-US" sz="1200" dirty="0" smtClean="0">
              <a:solidFill>
                <a:schemeClr val="tx1"/>
              </a:solidFill>
              <a:latin typeface="Calibri" pitchFamily="34" charset="0"/>
            </a:endParaRPr>
          </a:p>
          <a:p>
            <a:pPr marL="0" indent="0">
              <a:lnSpc>
                <a:spcPct val="80000"/>
              </a:lnSpc>
              <a:buNone/>
              <a:defRPr/>
            </a:pPr>
            <a:endParaRPr lang="en-US" sz="1200" dirty="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r>
              <a:rPr lang="en-US" sz="1400" b="1" dirty="0" smtClean="0">
                <a:solidFill>
                  <a:schemeClr val="tx1"/>
                </a:solidFill>
                <a:latin typeface="Calibri" pitchFamily="34" charset="0"/>
              </a:rPr>
              <a:t>Lap shear bond testing</a:t>
            </a: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endParaRPr lang="en-US" sz="1400" b="1" dirty="0" smtClean="0">
              <a:solidFill>
                <a:schemeClr val="tx1"/>
              </a:solidFill>
              <a:latin typeface="Calibri" pitchFamily="34" charset="0"/>
            </a:endParaRPr>
          </a:p>
          <a:p>
            <a:pPr marL="0" indent="0">
              <a:lnSpc>
                <a:spcPct val="80000"/>
              </a:lnSpc>
              <a:buNone/>
              <a:defRPr/>
            </a:pPr>
            <a:endParaRPr lang="en-US" sz="1400" b="1" dirty="0">
              <a:solidFill>
                <a:schemeClr val="tx1"/>
              </a:solidFill>
              <a:latin typeface="Calibri" pitchFamily="34" charset="0"/>
            </a:endParaRPr>
          </a:p>
          <a:p>
            <a:pPr marL="0" indent="0">
              <a:lnSpc>
                <a:spcPct val="80000"/>
              </a:lnSpc>
              <a:buNone/>
              <a:defRPr/>
            </a:pPr>
            <a:r>
              <a:rPr lang="en-US" sz="1400" b="1" dirty="0">
                <a:solidFill>
                  <a:schemeClr val="tx1"/>
                </a:solidFill>
                <a:latin typeface="Calibri" pitchFamily="34" charset="0"/>
              </a:rPr>
              <a:t> </a:t>
            </a:r>
            <a:r>
              <a:rPr lang="en-US" sz="1400" b="1" dirty="0" smtClean="0">
                <a:solidFill>
                  <a:schemeClr val="tx1"/>
                </a:solidFill>
                <a:latin typeface="Calibri" pitchFamily="34" charset="0"/>
              </a:rPr>
              <a:t>       </a:t>
            </a:r>
            <a:endParaRPr lang="en-US" sz="1400" b="1" dirty="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smtClean="0">
              <a:solidFill>
                <a:schemeClr val="tx1"/>
              </a:solidFill>
              <a:latin typeface="Calibri" pitchFamily="34" charset="0"/>
            </a:endParaRPr>
          </a:p>
          <a:p>
            <a:pPr marL="0" lvl="0" indent="0" eaLnBrk="1" fontAlgn="auto" hangingPunct="1">
              <a:spcBef>
                <a:spcPts val="0"/>
              </a:spcBef>
              <a:spcAft>
                <a:spcPts val="0"/>
              </a:spcAft>
              <a:buNone/>
            </a:pPr>
            <a:r>
              <a:rPr lang="en-US" altLang="en-US" sz="1400" b="1" dirty="0">
                <a:solidFill>
                  <a:schemeClr val="tx1"/>
                </a:solidFill>
                <a:latin typeface="Calibri" pitchFamily="34" charset="0"/>
              </a:rPr>
              <a:t> </a:t>
            </a:r>
            <a:r>
              <a:rPr lang="en-US" altLang="en-US" sz="1400" b="1" dirty="0" smtClean="0">
                <a:solidFill>
                  <a:schemeClr val="tx1"/>
                </a:solidFill>
                <a:latin typeface="Calibri" pitchFamily="34" charset="0"/>
              </a:rPr>
              <a:t>           </a:t>
            </a:r>
            <a:endParaRPr lang="en-US" altLang="en-US" sz="1400" b="1" dirty="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smtClean="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smtClean="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smtClean="0">
              <a:solidFill>
                <a:schemeClr val="tx1"/>
              </a:solidFill>
              <a:latin typeface="Calibri" pitchFamily="34" charset="0"/>
            </a:endParaRPr>
          </a:p>
          <a:p>
            <a:pPr marL="0" lvl="0" indent="0" eaLnBrk="1" fontAlgn="auto" hangingPunct="1">
              <a:spcBef>
                <a:spcPts val="0"/>
              </a:spcBef>
              <a:spcAft>
                <a:spcPts val="0"/>
              </a:spcAft>
              <a:buNone/>
            </a:pPr>
            <a:endParaRPr lang="en-US" altLang="en-US" sz="1400" b="1" dirty="0">
              <a:solidFill>
                <a:schemeClr val="tx1"/>
              </a:solidFill>
              <a:latin typeface="Calibri" pitchFamily="34" charset="0"/>
            </a:endParaRPr>
          </a:p>
          <a:p>
            <a:pPr marL="0" eaLnBrk="1" hangingPunct="1"/>
            <a:endParaRPr lang="en-US" sz="1200" dirty="0">
              <a:solidFill>
                <a:schemeClr val="tx1"/>
              </a:solidFill>
            </a:endParaRPr>
          </a:p>
          <a:p>
            <a:pPr>
              <a:lnSpc>
                <a:spcPct val="80000"/>
              </a:lnSpc>
              <a:buNone/>
              <a:defRPr/>
            </a:pPr>
            <a:endParaRPr lang="en-US" altLang="en-US" sz="1200" dirty="0" smtClean="0">
              <a:solidFill>
                <a:schemeClr val="tx1"/>
              </a:solidFill>
              <a:latin typeface="Calibri" pitchFamily="34" charset="0"/>
            </a:endParaRPr>
          </a:p>
          <a:p>
            <a:pPr>
              <a:lnSpc>
                <a:spcPct val="80000"/>
              </a:lnSpc>
              <a:buNone/>
              <a:defRPr/>
            </a:pPr>
            <a:endParaRPr lang="en-US" altLang="en-US" sz="1200" dirty="0">
              <a:solidFill>
                <a:schemeClr val="tx1"/>
              </a:solidFill>
              <a:latin typeface="Calibri" pitchFamily="34" charset="0"/>
            </a:endParaRPr>
          </a:p>
          <a:p>
            <a:pPr>
              <a:lnSpc>
                <a:spcPct val="80000"/>
              </a:lnSpc>
              <a:buNone/>
              <a:defRPr/>
            </a:pPr>
            <a:endParaRPr lang="en-US" altLang="en-US" sz="1200" dirty="0" smtClean="0">
              <a:solidFill>
                <a:schemeClr val="tx1"/>
              </a:solidFill>
              <a:latin typeface="Calibri" pitchFamily="34" charset="0"/>
            </a:endParaRPr>
          </a:p>
          <a:p>
            <a:pPr>
              <a:lnSpc>
                <a:spcPct val="80000"/>
              </a:lnSpc>
              <a:buNone/>
              <a:defRPr/>
            </a:pPr>
            <a:endParaRPr lang="en-US" altLang="en-US" sz="1200" dirty="0">
              <a:solidFill>
                <a:schemeClr val="tx1"/>
              </a:solidFill>
              <a:latin typeface="Calibri" pitchFamily="34" charset="0"/>
            </a:endParaRPr>
          </a:p>
          <a:p>
            <a:pPr>
              <a:lnSpc>
                <a:spcPct val="80000"/>
              </a:lnSpc>
              <a:buNone/>
              <a:defRPr/>
            </a:pPr>
            <a:endParaRPr lang="en-US" altLang="en-US" sz="1200" dirty="0" smtClean="0">
              <a:solidFill>
                <a:schemeClr val="tx1"/>
              </a:solidFill>
              <a:latin typeface="Calibri" pitchFamily="34" charset="0"/>
            </a:endParaRPr>
          </a:p>
          <a:p>
            <a:pPr>
              <a:lnSpc>
                <a:spcPct val="80000"/>
              </a:lnSpc>
              <a:buNone/>
              <a:defRPr/>
            </a:pPr>
            <a:endParaRPr lang="en-US" altLang="en-US" sz="1200" dirty="0">
              <a:solidFill>
                <a:schemeClr val="tx1"/>
              </a:solidFill>
              <a:latin typeface="Calibri" pitchFamily="34" charset="0"/>
            </a:endParaRPr>
          </a:p>
          <a:p>
            <a:pPr>
              <a:lnSpc>
                <a:spcPct val="80000"/>
              </a:lnSpc>
              <a:buNone/>
              <a:defRPr/>
            </a:pPr>
            <a:endParaRPr lang="en-US" altLang="en-US" sz="1200" dirty="0" smtClean="0">
              <a:solidFill>
                <a:schemeClr val="tx1"/>
              </a:solidFill>
              <a:latin typeface="Calibri" pitchFamily="34" charset="0"/>
            </a:endParaRPr>
          </a:p>
          <a:p>
            <a:pPr>
              <a:lnSpc>
                <a:spcPct val="80000"/>
              </a:lnSpc>
              <a:buNone/>
              <a:defRPr/>
            </a:pPr>
            <a:endParaRPr lang="en-US" altLang="en-US" sz="1200" dirty="0">
              <a:solidFill>
                <a:schemeClr val="tx1"/>
              </a:solidFill>
              <a:latin typeface="Calibri" pitchFamily="34" charset="0"/>
            </a:endParaRPr>
          </a:p>
          <a:p>
            <a:pPr>
              <a:lnSpc>
                <a:spcPct val="80000"/>
              </a:lnSpc>
              <a:defRPr/>
            </a:pPr>
            <a:endParaRPr lang="en-US" sz="1600" dirty="0" smtClean="0"/>
          </a:p>
          <a:p>
            <a:pPr>
              <a:lnSpc>
                <a:spcPct val="80000"/>
              </a:lnSpc>
              <a:defRPr/>
            </a:pPr>
            <a:endParaRPr lang="en-US" sz="1600" dirty="0" smtClean="0"/>
          </a:p>
          <a:p>
            <a:pPr>
              <a:lnSpc>
                <a:spcPct val="80000"/>
              </a:lnSpc>
              <a:defRPr/>
            </a:pPr>
            <a:endParaRPr lang="en-US" sz="1600" dirty="0"/>
          </a:p>
          <a:p>
            <a:pPr>
              <a:lnSpc>
                <a:spcPct val="80000"/>
              </a:lnSpc>
              <a:defRPr/>
            </a:pPr>
            <a:endParaRPr lang="en-US" sz="1600" dirty="0" smtClean="0"/>
          </a:p>
          <a:p>
            <a:pPr>
              <a:lnSpc>
                <a:spcPct val="80000"/>
              </a:lnSpc>
              <a:defRPr/>
            </a:pPr>
            <a:endParaRPr lang="en-US" sz="1600" dirty="0"/>
          </a:p>
          <a:p>
            <a:pPr>
              <a:lnSpc>
                <a:spcPct val="80000"/>
              </a:lnSpc>
              <a:defRPr/>
            </a:pPr>
            <a:endParaRPr lang="en-US" sz="1600" dirty="0" smtClean="0"/>
          </a:p>
          <a:p>
            <a:pPr>
              <a:lnSpc>
                <a:spcPct val="80000"/>
              </a:lnSpc>
              <a:defRPr/>
            </a:pPr>
            <a:endParaRPr lang="en-US" sz="1600" dirty="0"/>
          </a:p>
          <a:p>
            <a:pPr>
              <a:lnSpc>
                <a:spcPct val="80000"/>
              </a:lnSpc>
              <a:defRPr/>
            </a:pPr>
            <a:endParaRPr lang="en-US" sz="1600" dirty="0" smtClean="0"/>
          </a:p>
          <a:p>
            <a:pPr>
              <a:lnSpc>
                <a:spcPct val="80000"/>
              </a:lnSpc>
              <a:defRPr/>
            </a:pPr>
            <a:endParaRPr lang="en-US" sz="1600" dirty="0" smtClean="0"/>
          </a:p>
          <a:p>
            <a:pPr>
              <a:lnSpc>
                <a:spcPct val="80000"/>
              </a:lnSpc>
              <a:defRPr/>
            </a:pPr>
            <a:endParaRPr lang="en-US" sz="1600" dirty="0" smtClean="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7940" y="327661"/>
            <a:ext cx="3108960" cy="2884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300" y="3544"/>
            <a:ext cx="3419856" cy="314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2860" y="304800"/>
            <a:ext cx="2426780" cy="2390775"/>
            <a:chOff x="6324600" y="3505200"/>
            <a:chExt cx="2426780" cy="2390775"/>
          </a:xfrm>
        </p:grpSpPr>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3581400"/>
              <a:ext cx="1436180" cy="227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3505200"/>
              <a:ext cx="669543"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6934200" y="4267200"/>
              <a:ext cx="990600" cy="3048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pic>
        <p:nvPicPr>
          <p:cNvPr id="1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3722234"/>
            <a:ext cx="3291840" cy="2603564"/>
          </a:xfrm>
          <a:prstGeom prst="rect">
            <a:avLst/>
          </a:prstGeom>
          <a:noFill/>
          <a:ln w="2857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023360" y="3752713"/>
            <a:ext cx="4023360" cy="2280587"/>
            <a:chOff x="4457700" y="3352800"/>
            <a:chExt cx="4023360" cy="2280586"/>
          </a:xfrm>
        </p:grpSpPr>
        <p:pic>
          <p:nvPicPr>
            <p:cNvPr id="18"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57700" y="3352800"/>
              <a:ext cx="4023360" cy="2280586"/>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flipV="1">
              <a:off x="5638800" y="4495800"/>
              <a:ext cx="1524000" cy="762000"/>
            </a:xfrm>
            <a:prstGeom prst="straightConnector1">
              <a:avLst/>
            </a:prstGeom>
            <a:ln w="12700">
              <a:solidFill>
                <a:schemeClr val="accent2"/>
              </a:solidFill>
              <a:tailEnd type="arrow"/>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236222" y="6334780"/>
            <a:ext cx="8211543" cy="523220"/>
          </a:xfrm>
          <a:prstGeom prst="rect">
            <a:avLst/>
          </a:prstGeom>
          <a:noFill/>
        </p:spPr>
        <p:txBody>
          <a:bodyPr wrap="none" rtlCol="0">
            <a:spAutoFit/>
          </a:bodyPr>
          <a:lstStyle/>
          <a:p>
            <a:r>
              <a:rPr lang="en-US" sz="1400" dirty="0" smtClean="0">
                <a:solidFill>
                  <a:schemeClr val="tx1"/>
                </a:solidFill>
              </a:rPr>
              <a:t>Visual observation to identify the bond failure modes and CS’s corrosions for samples after exposure in water: </a:t>
            </a:r>
          </a:p>
          <a:p>
            <a:r>
              <a:rPr lang="en-US" sz="1400" dirty="0" smtClean="0">
                <a:solidFill>
                  <a:schemeClr val="tx1"/>
                </a:solidFill>
              </a:rPr>
              <a:t>Cohesive and mixed failures (left) and adhesive failure (right). </a:t>
            </a:r>
            <a:endParaRPr lang="en-US" sz="1400" dirty="0"/>
          </a:p>
        </p:txBody>
      </p:sp>
      <p:sp>
        <p:nvSpPr>
          <p:cNvPr id="21" name="TextBox 20"/>
          <p:cNvSpPr txBox="1"/>
          <p:nvPr/>
        </p:nvSpPr>
        <p:spPr>
          <a:xfrm>
            <a:off x="2449641" y="3275609"/>
            <a:ext cx="7284623" cy="437043"/>
          </a:xfrm>
          <a:prstGeom prst="rect">
            <a:avLst/>
          </a:prstGeom>
          <a:noFill/>
        </p:spPr>
        <p:txBody>
          <a:bodyPr wrap="none" rtlCol="0">
            <a:spAutoFit/>
          </a:bodyPr>
          <a:lstStyle/>
          <a:p>
            <a:pPr>
              <a:lnSpc>
                <a:spcPct val="80000"/>
              </a:lnSpc>
              <a:defRPr/>
            </a:pPr>
            <a:r>
              <a:rPr lang="en-US" sz="1400" dirty="0" smtClean="0">
                <a:latin typeface="Calibri" pitchFamily="34" charset="0"/>
              </a:rPr>
              <a:t> Lap </a:t>
            </a:r>
            <a:r>
              <a:rPr lang="en-US" sz="1400" dirty="0">
                <a:latin typeface="Calibri" pitchFamily="34" charset="0"/>
              </a:rPr>
              <a:t>shear bond strength (left) and tensile bond extension (right) for six </a:t>
            </a:r>
            <a:r>
              <a:rPr lang="en-US" sz="1400" dirty="0" smtClean="0">
                <a:latin typeface="Calibri" pitchFamily="34" charset="0"/>
              </a:rPr>
              <a:t>cements </a:t>
            </a:r>
          </a:p>
          <a:p>
            <a:pPr>
              <a:lnSpc>
                <a:spcPct val="80000"/>
              </a:lnSpc>
              <a:defRPr/>
            </a:pPr>
            <a:r>
              <a:rPr lang="en-US" sz="1400" dirty="0" smtClean="0">
                <a:latin typeface="Calibri" pitchFamily="34" charset="0"/>
              </a:rPr>
              <a:t>adhering </a:t>
            </a:r>
            <a:r>
              <a:rPr lang="en-US" sz="1400" dirty="0">
                <a:latin typeface="Calibri" pitchFamily="34" charset="0"/>
              </a:rPr>
              <a:t>to CS after exposure for 1 day </a:t>
            </a:r>
            <a:r>
              <a:rPr lang="en-US" sz="1400" dirty="0" smtClean="0">
                <a:latin typeface="Calibri" pitchFamily="34" charset="0"/>
              </a:rPr>
              <a:t>to </a:t>
            </a:r>
            <a:r>
              <a:rPr lang="en-US" sz="1400" dirty="0">
                <a:latin typeface="Calibri" pitchFamily="34" charset="0"/>
              </a:rPr>
              <a:t>300°C water </a:t>
            </a:r>
            <a:r>
              <a:rPr lang="en-US" sz="1400" dirty="0" smtClean="0">
                <a:latin typeface="Calibri" pitchFamily="34" charset="0"/>
              </a:rPr>
              <a:t>or </a:t>
            </a:r>
            <a:r>
              <a:rPr lang="en-US" sz="1400" dirty="0">
                <a:latin typeface="Calibri" pitchFamily="34" charset="0"/>
              </a:rPr>
              <a:t>alkali carbonate environments.                </a:t>
            </a:r>
          </a:p>
        </p:txBody>
      </p:sp>
    </p:spTree>
    <p:extLst>
      <p:ext uri="{BB962C8B-B14F-4D97-AF65-F5344CB8AC3E}">
        <p14:creationId xmlns:p14="http://schemas.microsoft.com/office/powerpoint/2010/main" val="3175601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p:cNvPicPr>
            <a:picLocks noChangeAspect="1" noChangeArrowheads="1"/>
          </p:cNvPicPr>
          <p:nvPr/>
        </p:nvPicPr>
        <p:blipFill>
          <a:blip r:embed="rId3" cstate="print"/>
          <a:srcRect/>
          <a:stretch>
            <a:fillRect/>
          </a:stretch>
        </p:blipFill>
        <p:spPr bwMode="auto">
          <a:xfrm>
            <a:off x="304800" y="1219202"/>
            <a:ext cx="4038600" cy="2040335"/>
          </a:xfrm>
          <a:prstGeom prst="rect">
            <a:avLst/>
          </a:prstGeom>
          <a:noFill/>
          <a:ln w="28575">
            <a:solidFill>
              <a:srgbClr val="00B0F0"/>
            </a:solidFill>
            <a:miter lim="800000"/>
            <a:headEnd/>
            <a:tailEnd/>
          </a:ln>
          <a:effectLst/>
        </p:spPr>
      </p:pic>
      <p:pic>
        <p:nvPicPr>
          <p:cNvPr id="4105" name="Picture 9"/>
          <p:cNvPicPr>
            <a:picLocks noChangeAspect="1" noChangeArrowheads="1"/>
          </p:cNvPicPr>
          <p:nvPr/>
        </p:nvPicPr>
        <p:blipFill>
          <a:blip r:embed="rId4" cstate="print"/>
          <a:srcRect/>
          <a:stretch>
            <a:fillRect/>
          </a:stretch>
        </p:blipFill>
        <p:spPr bwMode="auto">
          <a:xfrm>
            <a:off x="4419599" y="1219199"/>
            <a:ext cx="4023360" cy="2042915"/>
          </a:xfrm>
          <a:prstGeom prst="rect">
            <a:avLst/>
          </a:prstGeom>
          <a:noFill/>
          <a:ln w="28575">
            <a:solidFill>
              <a:schemeClr val="accent6">
                <a:lumMod val="75000"/>
              </a:schemeClr>
            </a:solidFill>
            <a:miter lim="800000"/>
            <a:headEnd/>
            <a:tailEnd/>
          </a:ln>
          <a:effectLst/>
        </p:spPr>
      </p:pic>
      <p:pic>
        <p:nvPicPr>
          <p:cNvPr id="4106" name="Picture 10"/>
          <p:cNvPicPr>
            <a:picLocks noChangeAspect="1" noChangeArrowheads="1"/>
          </p:cNvPicPr>
          <p:nvPr/>
        </p:nvPicPr>
        <p:blipFill>
          <a:blip r:embed="rId5" cstate="print"/>
          <a:srcRect/>
          <a:stretch>
            <a:fillRect/>
          </a:stretch>
        </p:blipFill>
        <p:spPr bwMode="auto">
          <a:xfrm>
            <a:off x="152400" y="3812009"/>
            <a:ext cx="4023360" cy="1881595"/>
          </a:xfrm>
          <a:prstGeom prst="rect">
            <a:avLst/>
          </a:prstGeom>
          <a:noFill/>
          <a:ln w="28575">
            <a:solidFill>
              <a:schemeClr val="accent5"/>
            </a:solidFill>
            <a:miter lim="800000"/>
            <a:headEnd/>
            <a:tailEnd/>
          </a:ln>
          <a:effectLst/>
        </p:spPr>
      </p:pic>
      <p:pic>
        <p:nvPicPr>
          <p:cNvPr id="4109" name="Picture 13"/>
          <p:cNvPicPr>
            <a:picLocks noChangeAspect="1" noChangeArrowheads="1"/>
          </p:cNvPicPr>
          <p:nvPr/>
        </p:nvPicPr>
        <p:blipFill rotWithShape="1">
          <a:blip r:embed="rId6" cstate="print"/>
          <a:srcRect r="8125" b="5506"/>
          <a:stretch/>
        </p:blipFill>
        <p:spPr bwMode="auto">
          <a:xfrm>
            <a:off x="4232432" y="3371851"/>
            <a:ext cx="4620578" cy="2870835"/>
          </a:xfrm>
          <a:prstGeom prst="rect">
            <a:avLst/>
          </a:prstGeom>
          <a:noFill/>
          <a:ln w="9525">
            <a:noFill/>
            <a:miter lim="800000"/>
            <a:headEnd/>
            <a:tailEnd/>
          </a:ln>
          <a:effectLst/>
        </p:spPr>
      </p:pic>
      <p:cxnSp>
        <p:nvCxnSpPr>
          <p:cNvPr id="42" name="Straight Arrow Connector 41"/>
          <p:cNvCxnSpPr/>
          <p:nvPr/>
        </p:nvCxnSpPr>
        <p:spPr>
          <a:xfrm flipH="1">
            <a:off x="7696200" y="2972595"/>
            <a:ext cx="534194" cy="399256"/>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1002" y="152400"/>
            <a:ext cx="8214359" cy="457200"/>
          </a:xfrm>
          <a:prstGeom prst="rect">
            <a:avLst/>
          </a:prstGeom>
        </p:spPr>
        <p:txBody>
          <a:bodyPr vert="horz" wrap="none" lIns="91440" tIns="45720" rIns="91440" bIns="45720" rtlCol="0">
            <a:normAutofit/>
          </a:bodyPr>
          <a:lstStyle/>
          <a:p>
            <a:pPr defTabSz="457200" fontAlgn="auto">
              <a:spcBef>
                <a:spcPct val="20000"/>
              </a:spcBef>
              <a:spcAft>
                <a:spcPts val="0"/>
              </a:spcAft>
            </a:pPr>
            <a:r>
              <a:rPr lang="en-US" sz="2000" dirty="0" smtClean="0">
                <a:latin typeface="+mn-lt"/>
                <a:cs typeface="Arial Narrow"/>
              </a:rPr>
              <a:t>Self-adhering behavior of </a:t>
            </a:r>
            <a:r>
              <a:rPr lang="en-US" sz="2000" b="1" dirty="0" smtClean="0">
                <a:solidFill>
                  <a:srgbClr val="50565C"/>
                </a:solidFill>
                <a:latin typeface="+mn-lt"/>
              </a:rPr>
              <a:t>TSRC</a:t>
            </a:r>
            <a:r>
              <a:rPr lang="en-US" sz="2000" dirty="0" smtClean="0">
                <a:latin typeface="+mn-lt"/>
                <a:cs typeface="Arial Narrow"/>
              </a:rPr>
              <a:t> with micro-glass fiber (</a:t>
            </a:r>
            <a:r>
              <a:rPr lang="en-US" sz="2000" b="1" dirty="0" smtClean="0">
                <a:latin typeface="+mn-lt"/>
                <a:cs typeface="Arial Narrow"/>
              </a:rPr>
              <a:t>MGF</a:t>
            </a:r>
            <a:r>
              <a:rPr lang="en-US" sz="2000" dirty="0" smtClean="0">
                <a:latin typeface="+mn-lt"/>
                <a:cs typeface="Arial Narrow"/>
              </a:rPr>
              <a:t>) at 300</a:t>
            </a:r>
            <a:r>
              <a:rPr lang="en-US" sz="2000" baseline="30000" dirty="0" smtClean="0">
                <a:latin typeface="+mn-lt"/>
                <a:cs typeface="Arial Narrow"/>
              </a:rPr>
              <a:t>o</a:t>
            </a:r>
            <a:r>
              <a:rPr lang="en-US" sz="2000" dirty="0" smtClean="0">
                <a:latin typeface="+mn-lt"/>
                <a:cs typeface="Arial Narrow"/>
              </a:rPr>
              <a:t>C.</a:t>
            </a:r>
            <a:endParaRPr kumimoji="0" lang="en-US" sz="2000" i="0" u="none" strike="noStrike" kern="1200" cap="none" spc="0" normalizeH="0" baseline="0" noProof="0" dirty="0" smtClean="0">
              <a:ln>
                <a:noFill/>
              </a:ln>
              <a:effectLst/>
              <a:uLnTx/>
              <a:uFillTx/>
              <a:latin typeface="+mn-lt"/>
              <a:cs typeface="Arial Narrow"/>
            </a:endParaRPr>
          </a:p>
        </p:txBody>
      </p:sp>
      <p:sp>
        <p:nvSpPr>
          <p:cNvPr id="3" name="TextBox 2"/>
          <p:cNvSpPr txBox="1"/>
          <p:nvPr/>
        </p:nvSpPr>
        <p:spPr>
          <a:xfrm>
            <a:off x="1876427" y="838200"/>
            <a:ext cx="942975" cy="304800"/>
          </a:xfrm>
          <a:prstGeom prst="rect">
            <a:avLst/>
          </a:prstGeom>
          <a:ln w="28575">
            <a:solidFill>
              <a:srgbClr val="00B050"/>
            </a:solidFill>
          </a:ln>
        </p:spPr>
        <p:txBody>
          <a:bodyPr vert="horz" wrap="none" lIns="91440" tIns="45720" rIns="91440" bIns="45720" rtlCol="0">
            <a:normAutofit/>
          </a:bodyPr>
          <a:lstStyle>
            <a:defPPr>
              <a:defRPr lang="en-US"/>
            </a:defPPr>
            <a:lvl1pPr marR="0" indent="0" defTabSz="457200" fontAlgn="auto">
              <a:lnSpc>
                <a:spcPct val="100000"/>
              </a:lnSpc>
              <a:spcBef>
                <a:spcPct val="20000"/>
              </a:spcBef>
              <a:spcAft>
                <a:spcPts val="0"/>
              </a:spcAft>
              <a:buClrTx/>
              <a:buSzTx/>
              <a:buFont typeface="Arial"/>
              <a:buNone/>
              <a:tabLst/>
              <a:defRPr sz="1400" b="1">
                <a:latin typeface="Palatino Linotype" panose="02040502050505030304" pitchFamily="18" charset="0"/>
                <a:cs typeface="Arial Narrow"/>
              </a:defRPr>
            </a:lvl1pPr>
          </a:lstStyle>
          <a:p>
            <a:pPr algn="ctr"/>
            <a:r>
              <a:rPr lang="en-US" dirty="0" smtClean="0"/>
              <a:t>water </a:t>
            </a:r>
            <a:endParaRPr lang="en-US" dirty="0"/>
          </a:p>
        </p:txBody>
      </p:sp>
      <p:sp>
        <p:nvSpPr>
          <p:cNvPr id="11" name="TextBox 10"/>
          <p:cNvSpPr txBox="1"/>
          <p:nvPr/>
        </p:nvSpPr>
        <p:spPr>
          <a:xfrm>
            <a:off x="5876926" y="847725"/>
            <a:ext cx="828674" cy="295275"/>
          </a:xfrm>
          <a:prstGeom prst="rect">
            <a:avLst/>
          </a:prstGeom>
          <a:ln w="28575">
            <a:solidFill>
              <a:schemeClr val="accent6">
                <a:lumMod val="75000"/>
              </a:schemeClr>
            </a:solidFill>
          </a:ln>
        </p:spPr>
        <p:txBody>
          <a:bodyPr vert="horz" wrap="non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400" b="1" dirty="0" smtClean="0">
                <a:latin typeface="Palatino Linotype" panose="02040502050505030304" pitchFamily="18" charset="0"/>
                <a:cs typeface="Arial Narrow"/>
              </a:rPr>
              <a:t>CO</a:t>
            </a:r>
            <a:r>
              <a:rPr lang="en-US" sz="1400" b="1" baseline="-25000" dirty="0" smtClean="0">
                <a:latin typeface="Palatino Linotype" panose="02040502050505030304" pitchFamily="18" charset="0"/>
                <a:cs typeface="Arial Narrow"/>
              </a:rPr>
              <a:t>2</a:t>
            </a:r>
            <a:endParaRPr lang="en-US" sz="1400" b="1" baseline="-25000" dirty="0">
              <a:latin typeface="Palatino Linotype" panose="02040502050505030304" pitchFamily="18" charset="0"/>
              <a:cs typeface="Arial Narrow"/>
            </a:endParaRPr>
          </a:p>
        </p:txBody>
      </p:sp>
      <p:sp>
        <p:nvSpPr>
          <p:cNvPr id="12" name="TextBox 11"/>
          <p:cNvSpPr txBox="1"/>
          <p:nvPr/>
        </p:nvSpPr>
        <p:spPr>
          <a:xfrm>
            <a:off x="2028826" y="3371849"/>
            <a:ext cx="942974" cy="304800"/>
          </a:xfrm>
          <a:prstGeom prst="rect">
            <a:avLst/>
          </a:prstGeom>
          <a:ln w="28575">
            <a:solidFill>
              <a:schemeClr val="accent1"/>
            </a:solidFill>
          </a:ln>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effectLst/>
                <a:uLnTx/>
                <a:uFillTx/>
                <a:latin typeface="Palatino Linotype" panose="02040502050505030304" pitchFamily="18" charset="0"/>
                <a:cs typeface="Arial Narrow"/>
              </a:rPr>
              <a:t>brine</a:t>
            </a:r>
          </a:p>
        </p:txBody>
      </p:sp>
    </p:spTree>
    <p:extLst>
      <p:ext uri="{BB962C8B-B14F-4D97-AF65-F5344CB8AC3E}">
        <p14:creationId xmlns:p14="http://schemas.microsoft.com/office/powerpoint/2010/main" val="3706414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19200" y="6019800"/>
            <a:ext cx="9144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b="1" i="0" u="none" strike="noStrike" kern="1200" cap="none" spc="0" normalizeH="0" baseline="0" noProof="0" dirty="0" smtClean="0">
              <a:ln>
                <a:noFill/>
              </a:ln>
              <a:effectLst/>
              <a:uLnTx/>
              <a:uFillTx/>
              <a:latin typeface="Arial Narrow"/>
              <a:ea typeface="+mn-ea"/>
              <a:cs typeface="Arial Narrow"/>
            </a:endParaRPr>
          </a:p>
        </p:txBody>
      </p:sp>
      <p:sp>
        <p:nvSpPr>
          <p:cNvPr id="6" name="TextBox 5"/>
          <p:cNvSpPr txBox="1"/>
          <p:nvPr/>
        </p:nvSpPr>
        <p:spPr>
          <a:xfrm>
            <a:off x="76200" y="5727940"/>
            <a:ext cx="8763000" cy="914400"/>
          </a:xfrm>
          <a:prstGeom prst="rect">
            <a:avLst/>
          </a:prstGeom>
        </p:spPr>
        <p:txBody>
          <a:bodyPr vert="horz" wrap="none" lIns="91440" tIns="45720" rIns="91440" bIns="45720" rtlCol="0">
            <a:normAutofit/>
          </a:bodyPr>
          <a:lstStyle/>
          <a:p>
            <a:pPr marL="0" marR="0" indent="0" algn="l" defTabSz="457200" rtl="0" eaLnBrk="1" fontAlgn="auto" latinLnBrk="0" hangingPunct="1">
              <a:lnSpc>
                <a:spcPct val="100000"/>
              </a:lnSpc>
              <a:spcBef>
                <a:spcPct val="20000"/>
              </a:spcBef>
              <a:spcAft>
                <a:spcPts val="0"/>
              </a:spcAft>
              <a:buClrTx/>
              <a:buSzTx/>
              <a:buFont typeface="Arial"/>
              <a:buNone/>
              <a:tabLst/>
            </a:pPr>
            <a:endParaRPr kumimoji="0" lang="en-US" b="1" i="0" u="none" strike="noStrike" kern="1200" cap="none" spc="0" normalizeH="0" baseline="0" noProof="0" dirty="0" smtClean="0">
              <a:ln>
                <a:noFill/>
              </a:ln>
              <a:effectLst/>
              <a:uLnTx/>
              <a:uFillTx/>
              <a:latin typeface="Arial Narrow"/>
              <a:ea typeface="+mn-ea"/>
              <a:cs typeface="Arial Narrow"/>
            </a:endParaRPr>
          </a:p>
        </p:txBody>
      </p:sp>
      <p:pic>
        <p:nvPicPr>
          <p:cNvPr id="3073" name="Picture 1"/>
          <p:cNvPicPr>
            <a:picLocks noGrp="1" noChangeAspect="1" noChangeArrowheads="1"/>
          </p:cNvPicPr>
          <p:nvPr>
            <p:ph sz="quarter" idx="10"/>
          </p:nvPr>
        </p:nvPicPr>
        <p:blipFill>
          <a:blip r:embed="rId3" cstate="print"/>
          <a:srcRect/>
          <a:stretch>
            <a:fillRect/>
          </a:stretch>
        </p:blipFill>
        <p:spPr bwMode="auto">
          <a:xfrm>
            <a:off x="228600" y="1295400"/>
            <a:ext cx="4023360" cy="1971573"/>
          </a:xfrm>
          <a:prstGeom prst="rect">
            <a:avLst/>
          </a:prstGeom>
          <a:noFill/>
          <a:ln w="28575">
            <a:solidFill>
              <a:schemeClr val="accent3"/>
            </a:solid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228600" y="3810000"/>
            <a:ext cx="4023360" cy="1909349"/>
          </a:xfrm>
          <a:prstGeom prst="rect">
            <a:avLst/>
          </a:prstGeom>
          <a:noFill/>
          <a:ln w="28575">
            <a:solidFill>
              <a:schemeClr val="accent6">
                <a:lumMod val="75000"/>
              </a:schemeClr>
            </a:solidFill>
            <a:miter lim="800000"/>
            <a:headEnd/>
            <a:tailEnd/>
          </a:ln>
          <a:effectLst/>
        </p:spPr>
      </p:pic>
      <p:pic>
        <p:nvPicPr>
          <p:cNvPr id="3075" name="Picture 3"/>
          <p:cNvPicPr>
            <a:picLocks noChangeAspect="1" noChangeArrowheads="1"/>
          </p:cNvPicPr>
          <p:nvPr/>
        </p:nvPicPr>
        <p:blipFill>
          <a:blip r:embed="rId5" cstate="print"/>
          <a:srcRect/>
          <a:stretch>
            <a:fillRect/>
          </a:stretch>
        </p:blipFill>
        <p:spPr bwMode="auto">
          <a:xfrm>
            <a:off x="4724400" y="3733801"/>
            <a:ext cx="4023360" cy="1944076"/>
          </a:xfrm>
          <a:prstGeom prst="rect">
            <a:avLst/>
          </a:prstGeom>
          <a:noFill/>
          <a:ln w="28575">
            <a:solidFill>
              <a:schemeClr val="accent5">
                <a:lumMod val="75000"/>
              </a:schemeClr>
            </a:solidFill>
            <a:miter lim="800000"/>
            <a:headEnd/>
            <a:tailEnd/>
          </a:ln>
          <a:effectLst/>
        </p:spPr>
      </p:pic>
      <p:pic>
        <p:nvPicPr>
          <p:cNvPr id="3077" name="Picture 5"/>
          <p:cNvPicPr>
            <a:picLocks noChangeAspect="1" noChangeArrowheads="1"/>
          </p:cNvPicPr>
          <p:nvPr/>
        </p:nvPicPr>
        <p:blipFill>
          <a:blip r:embed="rId6" cstate="print"/>
          <a:srcRect/>
          <a:stretch>
            <a:fillRect/>
          </a:stretch>
        </p:blipFill>
        <p:spPr bwMode="auto">
          <a:xfrm>
            <a:off x="4419600" y="1143001"/>
            <a:ext cx="4572000" cy="2513059"/>
          </a:xfrm>
          <a:prstGeom prst="rect">
            <a:avLst/>
          </a:prstGeom>
          <a:noFill/>
          <a:ln w="9525">
            <a:noFill/>
            <a:miter lim="800000"/>
            <a:headEnd/>
            <a:tailEnd/>
          </a:ln>
          <a:effectLst/>
        </p:spPr>
      </p:pic>
      <p:cxnSp>
        <p:nvCxnSpPr>
          <p:cNvPr id="16" name="Straight Arrow Connector 15"/>
          <p:cNvCxnSpPr/>
          <p:nvPr/>
        </p:nvCxnSpPr>
        <p:spPr>
          <a:xfrm flipV="1">
            <a:off x="3886200" y="2286000"/>
            <a:ext cx="685800" cy="457200"/>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6200" y="290884"/>
            <a:ext cx="8915400" cy="533400"/>
          </a:xfrm>
          <a:prstGeom prst="rect">
            <a:avLst/>
          </a:prstGeom>
        </p:spPr>
        <p:txBody>
          <a:bodyPr vert="horz" wrap="none" lIns="91440" tIns="45720" rIns="91440" bIns="45720" rtlCol="0">
            <a:normAutofit/>
          </a:bodyPr>
          <a:lstStyle/>
          <a:p>
            <a:pPr defTabSz="457200" fontAlgn="auto">
              <a:spcBef>
                <a:spcPct val="20000"/>
              </a:spcBef>
              <a:spcAft>
                <a:spcPts val="0"/>
              </a:spcAft>
            </a:pPr>
            <a:r>
              <a:rPr lang="en-US" sz="2000" dirty="0" smtClean="0">
                <a:cs typeface="Arial Narrow"/>
              </a:rPr>
              <a:t>Self-adhering </a:t>
            </a:r>
            <a:r>
              <a:rPr lang="en-US" sz="2000" dirty="0">
                <a:cs typeface="Arial Narrow"/>
              </a:rPr>
              <a:t>behaviors of </a:t>
            </a:r>
            <a:r>
              <a:rPr lang="en-US" sz="2000" dirty="0" smtClean="0">
                <a:cs typeface="Arial Narrow"/>
              </a:rPr>
              <a:t> very high strength </a:t>
            </a:r>
            <a:r>
              <a:rPr lang="en-US" sz="2000" b="1" dirty="0" smtClean="0">
                <a:solidFill>
                  <a:srgbClr val="50565C"/>
                </a:solidFill>
              </a:rPr>
              <a:t>Slag/SiO</a:t>
            </a:r>
            <a:r>
              <a:rPr lang="en-US" sz="2000" b="1" baseline="-25000" dirty="0" smtClean="0">
                <a:solidFill>
                  <a:srgbClr val="50565C"/>
                </a:solidFill>
              </a:rPr>
              <a:t>2</a:t>
            </a:r>
            <a:r>
              <a:rPr lang="en-US" sz="2000" baseline="-25000" dirty="0" smtClean="0">
                <a:solidFill>
                  <a:srgbClr val="50565C"/>
                </a:solidFill>
              </a:rPr>
              <a:t> </a:t>
            </a:r>
            <a:r>
              <a:rPr lang="en-US" sz="2000" dirty="0" smtClean="0">
                <a:solidFill>
                  <a:srgbClr val="50565C"/>
                </a:solidFill>
              </a:rPr>
              <a:t> cement </a:t>
            </a:r>
            <a:r>
              <a:rPr lang="en-US" sz="2000" dirty="0" smtClean="0"/>
              <a:t>with</a:t>
            </a:r>
            <a:r>
              <a:rPr lang="en-US" sz="2000" dirty="0" smtClean="0">
                <a:cs typeface="Arial Narrow"/>
              </a:rPr>
              <a:t> </a:t>
            </a:r>
            <a:r>
              <a:rPr lang="en-US" sz="2000" b="1" dirty="0" smtClean="0">
                <a:cs typeface="Arial Narrow"/>
              </a:rPr>
              <a:t>MGF at </a:t>
            </a:r>
            <a:r>
              <a:rPr lang="en-US" sz="2000" dirty="0" smtClean="0">
                <a:cs typeface="Arial Narrow"/>
              </a:rPr>
              <a:t>300</a:t>
            </a:r>
            <a:r>
              <a:rPr lang="en-US" sz="2000" baseline="30000" dirty="0" smtClean="0">
                <a:cs typeface="Arial Narrow"/>
              </a:rPr>
              <a:t>o</a:t>
            </a:r>
            <a:r>
              <a:rPr lang="en-US" sz="2000" dirty="0" smtClean="0">
                <a:cs typeface="Arial Narrow"/>
              </a:rPr>
              <a:t>C</a:t>
            </a:r>
            <a:endParaRPr kumimoji="0" lang="en-US" sz="2000" b="1" i="0" u="none" strike="noStrike" kern="1200" cap="none" spc="0" normalizeH="0" baseline="0" noProof="0" dirty="0" smtClean="0">
              <a:ln>
                <a:noFill/>
              </a:ln>
              <a:solidFill>
                <a:srgbClr val="FFFFFF"/>
              </a:solidFill>
              <a:effectLst/>
              <a:uLnTx/>
              <a:uFillTx/>
              <a:cs typeface="Arial Narrow"/>
            </a:endParaRPr>
          </a:p>
        </p:txBody>
      </p:sp>
      <p:sp>
        <p:nvSpPr>
          <p:cNvPr id="15" name="TextBox 14"/>
          <p:cNvSpPr txBox="1"/>
          <p:nvPr/>
        </p:nvSpPr>
        <p:spPr>
          <a:xfrm>
            <a:off x="1662114" y="873317"/>
            <a:ext cx="942975" cy="304800"/>
          </a:xfrm>
          <a:prstGeom prst="rect">
            <a:avLst/>
          </a:prstGeom>
          <a:ln w="28575">
            <a:solidFill>
              <a:srgbClr val="00B050"/>
            </a:solidFill>
          </a:ln>
        </p:spPr>
        <p:txBody>
          <a:bodyPr vert="horz" wrap="none" lIns="91440" tIns="45720" rIns="91440" bIns="45720" rtlCol="0">
            <a:normAutofit/>
          </a:bodyPr>
          <a:lstStyle>
            <a:defPPr>
              <a:defRPr lang="en-US"/>
            </a:defPPr>
            <a:lvl1pPr marR="0" indent="0" defTabSz="457200" fontAlgn="auto">
              <a:lnSpc>
                <a:spcPct val="100000"/>
              </a:lnSpc>
              <a:spcBef>
                <a:spcPct val="20000"/>
              </a:spcBef>
              <a:spcAft>
                <a:spcPts val="0"/>
              </a:spcAft>
              <a:buClrTx/>
              <a:buSzTx/>
              <a:buFont typeface="Arial"/>
              <a:buNone/>
              <a:tabLst/>
              <a:defRPr sz="1400" b="1">
                <a:latin typeface="Palatino Linotype" panose="02040502050505030304" pitchFamily="18" charset="0"/>
                <a:cs typeface="Arial Narrow"/>
              </a:defRPr>
            </a:lvl1pPr>
          </a:lstStyle>
          <a:p>
            <a:pPr algn="ctr"/>
            <a:r>
              <a:rPr lang="en-US" dirty="0" smtClean="0"/>
              <a:t>water </a:t>
            </a:r>
            <a:endParaRPr lang="en-US" dirty="0"/>
          </a:p>
        </p:txBody>
      </p:sp>
      <p:sp>
        <p:nvSpPr>
          <p:cNvPr id="17" name="TextBox 16"/>
          <p:cNvSpPr txBox="1"/>
          <p:nvPr/>
        </p:nvSpPr>
        <p:spPr>
          <a:xfrm>
            <a:off x="1519238" y="3419559"/>
            <a:ext cx="828674" cy="295275"/>
          </a:xfrm>
          <a:prstGeom prst="rect">
            <a:avLst/>
          </a:prstGeom>
          <a:ln w="28575">
            <a:solidFill>
              <a:schemeClr val="accent6">
                <a:lumMod val="75000"/>
              </a:schemeClr>
            </a:solidFill>
          </a:ln>
        </p:spPr>
        <p:txBody>
          <a:bodyPr vert="horz" wrap="none" lIns="91440" tIns="45720" rIns="91440" bIns="45720" rtlCol="0">
            <a:normAutofit lnSpcReduction="10000"/>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lang="en-US" sz="1400" b="1" dirty="0" smtClean="0">
                <a:latin typeface="Palatino Linotype" panose="02040502050505030304" pitchFamily="18" charset="0"/>
                <a:cs typeface="Arial Narrow"/>
              </a:rPr>
              <a:t>CO</a:t>
            </a:r>
            <a:r>
              <a:rPr lang="en-US" sz="1400" b="1" baseline="-25000" dirty="0" smtClean="0">
                <a:latin typeface="Palatino Linotype" panose="02040502050505030304" pitchFamily="18" charset="0"/>
                <a:cs typeface="Arial Narrow"/>
              </a:rPr>
              <a:t>2</a:t>
            </a:r>
            <a:endParaRPr lang="en-US" sz="1400" b="1" baseline="-25000" dirty="0">
              <a:latin typeface="Palatino Linotype" panose="02040502050505030304" pitchFamily="18" charset="0"/>
              <a:cs typeface="Arial Narrow"/>
            </a:endParaRPr>
          </a:p>
        </p:txBody>
      </p:sp>
      <p:sp>
        <p:nvSpPr>
          <p:cNvPr id="18" name="TextBox 17"/>
          <p:cNvSpPr txBox="1"/>
          <p:nvPr/>
        </p:nvSpPr>
        <p:spPr>
          <a:xfrm>
            <a:off x="4876800" y="3371849"/>
            <a:ext cx="942974" cy="304800"/>
          </a:xfrm>
          <a:prstGeom prst="rect">
            <a:avLst/>
          </a:prstGeom>
          <a:ln w="28575">
            <a:solidFill>
              <a:schemeClr val="accent1"/>
            </a:solidFill>
          </a:ln>
        </p:spPr>
        <p:txBody>
          <a:bodyPr vert="horz" wrap="none" lIns="91440" tIns="45720" rIns="91440" bIns="45720" rtlCol="0">
            <a:normAutofit/>
          </a:bodyPr>
          <a:lstStyle/>
          <a:p>
            <a:pPr marL="0" marR="0" indent="0" algn="ctr" defTabSz="457200" rtl="0" eaLnBrk="1" fontAlgn="auto" latinLnBrk="0" hangingPunct="1">
              <a:lnSpc>
                <a:spcPct val="100000"/>
              </a:lnSpc>
              <a:spcBef>
                <a:spcPct val="20000"/>
              </a:spcBef>
              <a:spcAft>
                <a:spcPts val="0"/>
              </a:spcAft>
              <a:buClrTx/>
              <a:buSzTx/>
              <a:buFont typeface="Arial"/>
              <a:buNone/>
              <a:tabLst/>
            </a:pPr>
            <a:r>
              <a:rPr kumimoji="0" lang="en-US" sz="1400" b="1" i="0" u="none" strike="noStrike" kern="1200" cap="none" spc="0" normalizeH="0" baseline="0" noProof="0" dirty="0" smtClean="0">
                <a:ln>
                  <a:noFill/>
                </a:ln>
                <a:effectLst/>
                <a:uLnTx/>
                <a:uFillTx/>
                <a:latin typeface="Palatino Linotype" panose="02040502050505030304" pitchFamily="18" charset="0"/>
                <a:cs typeface="Arial Narrow"/>
              </a:rPr>
              <a:t>brine</a:t>
            </a:r>
          </a:p>
        </p:txBody>
      </p:sp>
    </p:spTree>
    <p:extLst>
      <p:ext uri="{BB962C8B-B14F-4D97-AF65-F5344CB8AC3E}">
        <p14:creationId xmlns:p14="http://schemas.microsoft.com/office/powerpoint/2010/main" val="599033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51895702"/>
              </p:ext>
            </p:extLst>
          </p:nvPr>
        </p:nvGraphicFramePr>
        <p:xfrm>
          <a:off x="381001" y="752349"/>
          <a:ext cx="8077199" cy="5653914"/>
        </p:xfrm>
        <a:graphic>
          <a:graphicData uri="http://schemas.openxmlformats.org/drawingml/2006/table">
            <a:tbl>
              <a:tblPr firstRow="1" bandRow="1">
                <a:tableStyleId>{5C22544A-7EE6-4342-B048-85BDC9FD1C3A}</a:tableStyleId>
              </a:tblPr>
              <a:tblGrid>
                <a:gridCol w="2393244"/>
                <a:gridCol w="1675271"/>
                <a:gridCol w="1874708"/>
                <a:gridCol w="2133976"/>
              </a:tblGrid>
              <a:tr h="314960">
                <a:tc rowSpan="2">
                  <a:txBody>
                    <a:bodyPr/>
                    <a:lstStyle/>
                    <a:p>
                      <a:r>
                        <a:rPr lang="en-US" sz="1500" dirty="0" smtClean="0"/>
                        <a:t>Cement system</a:t>
                      </a:r>
                      <a:endParaRPr lang="en-US" sz="1500" dirty="0"/>
                    </a:p>
                  </a:txBody>
                  <a:tcPr/>
                </a:tc>
                <a:tc gridSpan="3">
                  <a:txBody>
                    <a:bodyPr/>
                    <a:lstStyle/>
                    <a:p>
                      <a:pPr algn="ctr"/>
                      <a:r>
                        <a:rPr lang="en-US" sz="1500" dirty="0" smtClean="0"/>
                        <a:t>Curing Environment (300</a:t>
                      </a:r>
                      <a:r>
                        <a:rPr lang="en-US" sz="1500" baseline="30000" dirty="0" smtClean="0"/>
                        <a:t>o</a:t>
                      </a:r>
                      <a:r>
                        <a:rPr lang="en-US" sz="1500" dirty="0" smtClean="0"/>
                        <a:t>C)</a:t>
                      </a:r>
                      <a:endParaRPr lang="en-US" sz="1500" dirty="0"/>
                    </a:p>
                  </a:txBody>
                  <a:tcPr/>
                </a:tc>
                <a:tc hMerge="1">
                  <a:txBody>
                    <a:bodyPr/>
                    <a:lstStyle/>
                    <a:p>
                      <a:endParaRPr lang="en-US" dirty="0"/>
                    </a:p>
                  </a:txBody>
                  <a:tcPr/>
                </a:tc>
                <a:tc hMerge="1">
                  <a:txBody>
                    <a:bodyPr/>
                    <a:lstStyle/>
                    <a:p>
                      <a:endParaRPr lang="en-US" dirty="0"/>
                    </a:p>
                  </a:txBody>
                  <a:tcPr/>
                </a:tc>
              </a:tr>
              <a:tr h="320040">
                <a:tc vMerge="1">
                  <a:txBody>
                    <a:bodyPr/>
                    <a:lstStyle/>
                    <a:p>
                      <a:endParaRPr lang="en-US" dirty="0"/>
                    </a:p>
                  </a:txBody>
                  <a:tcPr/>
                </a:tc>
                <a:tc>
                  <a:txBody>
                    <a:bodyPr/>
                    <a:lstStyle/>
                    <a:p>
                      <a:pPr algn="ctr"/>
                      <a:r>
                        <a:rPr lang="en-US" sz="1500" dirty="0" smtClean="0"/>
                        <a:t>Water</a:t>
                      </a:r>
                      <a:endParaRPr lang="en-US" sz="1500" dirty="0"/>
                    </a:p>
                  </a:txBody>
                  <a:tcPr/>
                </a:tc>
                <a:tc>
                  <a:txBody>
                    <a:bodyPr/>
                    <a:lstStyle/>
                    <a:p>
                      <a:pPr algn="ctr"/>
                      <a:r>
                        <a:rPr lang="en-US" sz="1500" dirty="0" smtClean="0"/>
                        <a:t>Alkali Carbonate</a:t>
                      </a:r>
                      <a:endParaRPr lang="en-US" sz="1500" dirty="0"/>
                    </a:p>
                  </a:txBody>
                  <a:tcPr/>
                </a:tc>
                <a:tc>
                  <a:txBody>
                    <a:bodyPr/>
                    <a:lstStyle/>
                    <a:p>
                      <a:pPr algn="ctr"/>
                      <a:r>
                        <a:rPr lang="en-US" sz="1500" dirty="0" smtClean="0"/>
                        <a:t>Hypersaline brine</a:t>
                      </a:r>
                      <a:endParaRPr lang="en-US" sz="1500" dirty="0"/>
                    </a:p>
                  </a:txBody>
                  <a:tcPr>
                    <a:lnR w="12700" cap="flat" cmpd="sng" algn="ctr">
                      <a:solidFill>
                        <a:schemeClr val="bg1"/>
                      </a:solidFill>
                      <a:prstDash val="solid"/>
                      <a:round/>
                      <a:headEnd type="none" w="med" len="med"/>
                      <a:tailEnd type="none" w="med" len="med"/>
                    </a:lnR>
                  </a:tcPr>
                </a:tc>
              </a:tr>
              <a:tr h="35813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Formulations with Micro Glass Fibers (MGF)</a:t>
                      </a:r>
                      <a:endParaRPr lang="en-US" sz="1500" dirty="0"/>
                    </a:p>
                  </a:txBody>
                  <a:tcPr>
                    <a:lnB w="12700" cap="flat" cmpd="sng" algn="ctr">
                      <a:solidFill>
                        <a:srgbClr val="00B050"/>
                      </a:solidFill>
                      <a:prstDash val="solid"/>
                      <a:round/>
                      <a:headEnd type="none" w="med" len="med"/>
                      <a:tailEnd type="none" w="med" len="med"/>
                    </a:lnB>
                  </a:tcPr>
                </a:tc>
                <a:tc hMerge="1">
                  <a:txBody>
                    <a:bodyPr/>
                    <a:lstStyle/>
                    <a:p>
                      <a:pPr algn="ctr"/>
                      <a:endParaRPr lang="en-US"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hMerge="1">
                  <a:txBody>
                    <a:bodyPr/>
                    <a:lstStyle/>
                    <a:p>
                      <a:pPr algn="ctr"/>
                      <a:endParaRPr lang="en-US"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hMerge="1">
                  <a:txBody>
                    <a:bodyPr/>
                    <a:lstStyle/>
                    <a:p>
                      <a:pPr algn="ctr"/>
                      <a:endParaRPr lang="en-US"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Class G/SiO</a:t>
                      </a:r>
                      <a:r>
                        <a:rPr lang="en-US" sz="1500" baseline="-25000" dirty="0" smtClean="0"/>
                        <a:t>2</a:t>
                      </a:r>
                      <a:r>
                        <a:rPr lang="en-US" sz="1500" dirty="0" smtClean="0"/>
                        <a:t>/MGF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b="1" dirty="0" smtClean="0"/>
                        <a:t>CAC (#80)/FAF/MGF</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A+</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A+</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A+</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dirty="0" smtClean="0"/>
                        <a:t>CAC(</a:t>
                      </a:r>
                      <a:r>
                        <a:rPr lang="en-US" sz="1500" dirty="0" err="1" smtClean="0"/>
                        <a:t>Fondu</a:t>
                      </a:r>
                      <a:r>
                        <a:rPr lang="en-US" sz="1500" dirty="0" smtClean="0"/>
                        <a:t>)/FAF/MGF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dirty="0" err="1" smtClean="0"/>
                        <a:t>CaP</a:t>
                      </a:r>
                      <a:r>
                        <a:rPr lang="en-US" sz="1500" dirty="0" smtClean="0"/>
                        <a:t>/FAF**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C</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B</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FAC/FAF/MGF</a:t>
                      </a: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C</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C</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B</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GBFS/SiO</a:t>
                      </a:r>
                      <a:r>
                        <a:rPr lang="en-US" sz="1500" baseline="-25000" dirty="0" smtClean="0"/>
                        <a:t>2</a:t>
                      </a:r>
                      <a:r>
                        <a:rPr lang="en-US" sz="1500" dirty="0" smtClean="0"/>
                        <a:t>/MGF</a:t>
                      </a: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A+</a:t>
                      </a:r>
                      <a:endParaRPr lang="en-US" sz="1500" dirty="0"/>
                    </a:p>
                  </a:txBody>
                  <a:tcPr>
                    <a:lnR w="12700" cap="flat" cmpd="sng" algn="ctr">
                      <a:solidFill>
                        <a:schemeClr val="bg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B</a:t>
                      </a:r>
                      <a:endParaRPr lang="en-US" sz="15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tcPr>
                </a:tc>
              </a:tr>
              <a:tr h="358131">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smtClean="0"/>
                        <a:t>Lap Shear Bond strength/Bond extension, psi/%</a:t>
                      </a:r>
                    </a:p>
                  </a:txBody>
                  <a:tcPr>
                    <a:lnR w="12700" cap="flat" cmpd="sng" algn="ctr">
                      <a:solidFill>
                        <a:schemeClr val="bg1"/>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hMerge="1">
                  <a:txBody>
                    <a:bodyPr/>
                    <a:lstStyle/>
                    <a:p>
                      <a:pPr algn="ctr"/>
                      <a:endParaRPr lang="en-US" sz="14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hMerge="1">
                  <a:txBody>
                    <a:bodyPr/>
                    <a:lstStyle/>
                    <a:p>
                      <a:pPr algn="ctr"/>
                      <a:endParaRPr lang="en-US" sz="14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hMerge="1">
                  <a:txBody>
                    <a:bodyPr/>
                    <a:lstStyle/>
                    <a:p>
                      <a:pPr algn="ctr"/>
                      <a:endParaRPr lang="en-US" sz="14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Class G/SiO</a:t>
                      </a:r>
                      <a:r>
                        <a:rPr lang="en-US" sz="1500" baseline="-25000" dirty="0" smtClean="0"/>
                        <a:t>2</a:t>
                      </a:r>
                      <a:r>
                        <a:rPr lang="en-US" sz="1500" dirty="0" smtClean="0"/>
                        <a:t>/MGF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52/1.43</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30/1.3</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74/1.75</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b="1" dirty="0" smtClean="0"/>
                        <a:t>CAC (#80)/FAF/MGF</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237/2.81</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347/4.47</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b="1" dirty="0" smtClean="0"/>
                        <a:t>260/3.51</a:t>
                      </a:r>
                      <a:endParaRPr lang="en-US" sz="1500" b="1"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dirty="0" smtClean="0"/>
                        <a:t>CAC(</a:t>
                      </a:r>
                      <a:r>
                        <a:rPr lang="en-US" sz="1500" dirty="0" err="1" smtClean="0"/>
                        <a:t>Fondu</a:t>
                      </a:r>
                      <a:r>
                        <a:rPr lang="en-US" sz="1500" dirty="0" smtClean="0"/>
                        <a:t>)/FAF/MGF*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4/1.22</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35/1.44</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6/0.98</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r>
                        <a:rPr lang="en-US" sz="1500" dirty="0" err="1" smtClean="0"/>
                        <a:t>CaP</a:t>
                      </a:r>
                      <a:r>
                        <a:rPr lang="en-US" sz="1500" dirty="0" smtClean="0"/>
                        <a:t>/FAF</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196/2.37</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125/1.49</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106/1.5</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FAC/FAF/MGF</a:t>
                      </a:r>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189/2.17</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228/2.64</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c>
                  <a:txBody>
                    <a:bodyPr/>
                    <a:lstStyle/>
                    <a:p>
                      <a:pPr algn="ctr"/>
                      <a:r>
                        <a:rPr lang="en-US" sz="1500" dirty="0" smtClean="0"/>
                        <a:t>15/1.28</a:t>
                      </a:r>
                      <a:endParaRPr lang="en-US" sz="1500" dirty="0"/>
                    </a:p>
                  </a:txBody>
                  <a:tcP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tcPr>
                </a:tc>
              </a:tr>
              <a:tr h="3581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smtClean="0"/>
                        <a:t>GBFS/SiO</a:t>
                      </a:r>
                      <a:r>
                        <a:rPr lang="en-US" sz="1500" baseline="-25000" dirty="0" smtClean="0"/>
                        <a:t>2</a:t>
                      </a:r>
                      <a:r>
                        <a:rPr lang="en-US" sz="1500" dirty="0" smtClean="0"/>
                        <a:t>/MGF</a:t>
                      </a:r>
                    </a:p>
                  </a:txBody>
                  <a:tcPr>
                    <a:lnT w="12700" cap="flat" cmpd="sng" algn="ctr">
                      <a:solidFill>
                        <a:srgbClr val="00B050"/>
                      </a:solidFill>
                      <a:prstDash val="solid"/>
                      <a:round/>
                      <a:headEnd type="none" w="med" len="med"/>
                      <a:tailEnd type="none" w="med" len="med"/>
                    </a:lnT>
                  </a:tcPr>
                </a:tc>
                <a:tc>
                  <a:txBody>
                    <a:bodyPr/>
                    <a:lstStyle/>
                    <a:p>
                      <a:pPr algn="ctr"/>
                      <a:r>
                        <a:rPr lang="en-US" sz="1500" dirty="0" smtClean="0"/>
                        <a:t>345/4.22</a:t>
                      </a:r>
                      <a:endParaRPr lang="en-US" sz="1500" dirty="0"/>
                    </a:p>
                  </a:txBody>
                  <a:tcPr>
                    <a:lnT w="12700" cap="flat" cmpd="sng" algn="ctr">
                      <a:solidFill>
                        <a:srgbClr val="00B050"/>
                      </a:solidFill>
                      <a:prstDash val="solid"/>
                      <a:round/>
                      <a:headEnd type="none" w="med" len="med"/>
                      <a:tailEnd type="none" w="med" len="med"/>
                    </a:lnT>
                  </a:tcPr>
                </a:tc>
                <a:tc>
                  <a:txBody>
                    <a:bodyPr/>
                    <a:lstStyle/>
                    <a:p>
                      <a:pPr algn="ctr"/>
                      <a:r>
                        <a:rPr lang="en-US" sz="1500" dirty="0" smtClean="0"/>
                        <a:t>254/3.33</a:t>
                      </a:r>
                      <a:endParaRPr lang="en-US" sz="1500" dirty="0"/>
                    </a:p>
                  </a:txBody>
                  <a:tcPr>
                    <a:lnT w="12700" cap="flat" cmpd="sng" algn="ctr">
                      <a:solidFill>
                        <a:srgbClr val="00B050"/>
                      </a:solidFill>
                      <a:prstDash val="solid"/>
                      <a:round/>
                      <a:headEnd type="none" w="med" len="med"/>
                      <a:tailEnd type="none" w="med" len="med"/>
                    </a:lnT>
                  </a:tcPr>
                </a:tc>
                <a:tc>
                  <a:txBody>
                    <a:bodyPr/>
                    <a:lstStyle/>
                    <a:p>
                      <a:pPr algn="ctr"/>
                      <a:r>
                        <a:rPr lang="en-US" sz="1500" dirty="0" smtClean="0"/>
                        <a:t>98/1.35</a:t>
                      </a:r>
                      <a:endParaRPr lang="en-US" sz="1500" dirty="0"/>
                    </a:p>
                  </a:txBody>
                  <a:tcPr>
                    <a:lnT w="12700" cap="flat" cmpd="sng" algn="ctr">
                      <a:solidFill>
                        <a:srgbClr val="00B050"/>
                      </a:solidFill>
                      <a:prstDash val="solid"/>
                      <a:round/>
                      <a:headEnd type="none" w="med" len="med"/>
                      <a:tailEnd type="none" w="med" len="med"/>
                    </a:lnT>
                  </a:tcPr>
                </a:tc>
              </a:tr>
            </a:tbl>
          </a:graphicData>
        </a:graphic>
      </p:graphicFrame>
      <p:sp>
        <p:nvSpPr>
          <p:cNvPr id="6" name="Rectangle 5"/>
          <p:cNvSpPr/>
          <p:nvPr/>
        </p:nvSpPr>
        <p:spPr>
          <a:xfrm>
            <a:off x="228600" y="76202"/>
            <a:ext cx="8839200" cy="646331"/>
          </a:xfrm>
          <a:prstGeom prst="rect">
            <a:avLst/>
          </a:prstGeom>
        </p:spPr>
        <p:txBody>
          <a:bodyPr wrap="square">
            <a:spAutoFit/>
          </a:bodyPr>
          <a:lstStyle/>
          <a:p>
            <a:r>
              <a:rPr lang="en-US" b="1" dirty="0" smtClean="0"/>
              <a:t>Universal healing aid – micro glass fibers (MGF)</a:t>
            </a:r>
          </a:p>
          <a:p>
            <a:r>
              <a:rPr lang="en-US" b="1" dirty="0" smtClean="0"/>
              <a:t>Matrix </a:t>
            </a:r>
            <a:r>
              <a:rPr lang="en-US" b="1" dirty="0"/>
              <a:t>strength recovery: A+&gt;100%; A 80-99%; B 60-79%; C&lt;60</a:t>
            </a:r>
            <a:r>
              <a:rPr lang="en-US" b="1" dirty="0" smtClean="0"/>
              <a:t>%</a:t>
            </a:r>
            <a:endParaRPr lang="en-US" dirty="0"/>
          </a:p>
        </p:txBody>
      </p:sp>
      <p:sp>
        <p:nvSpPr>
          <p:cNvPr id="2" name="TextBox 1"/>
          <p:cNvSpPr txBox="1"/>
          <p:nvPr/>
        </p:nvSpPr>
        <p:spPr>
          <a:xfrm>
            <a:off x="381000" y="6429361"/>
            <a:ext cx="3016660" cy="307777"/>
          </a:xfrm>
          <a:prstGeom prst="rect">
            <a:avLst/>
          </a:prstGeom>
          <a:noFill/>
        </p:spPr>
        <p:txBody>
          <a:bodyPr wrap="none" rtlCol="0">
            <a:spAutoFit/>
          </a:bodyPr>
          <a:lstStyle/>
          <a:p>
            <a:r>
              <a:rPr lang="en-US" sz="1400" b="1" dirty="0" smtClean="0"/>
              <a:t>*- slow-set system; ** - brittle cement</a:t>
            </a:r>
            <a:endParaRPr lang="en-US" sz="1400" b="1" dirty="0"/>
          </a:p>
        </p:txBody>
      </p:sp>
    </p:spTree>
    <p:extLst>
      <p:ext uri="{BB962C8B-B14F-4D97-AF65-F5344CB8AC3E}">
        <p14:creationId xmlns:p14="http://schemas.microsoft.com/office/powerpoint/2010/main" val="16769177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838200"/>
            <a:ext cx="27908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3488" y="914400"/>
            <a:ext cx="3386137"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04800"/>
            <a:ext cx="5968878" cy="369332"/>
          </a:xfrm>
          <a:prstGeom prst="rect">
            <a:avLst/>
          </a:prstGeom>
          <a:noFill/>
        </p:spPr>
        <p:txBody>
          <a:bodyPr wrap="none" rtlCol="0">
            <a:spAutoFit/>
          </a:bodyPr>
          <a:lstStyle/>
          <a:p>
            <a:r>
              <a:rPr lang="en-US" b="1" dirty="0" smtClean="0"/>
              <a:t>Brittle cement in thermal shock tests  - after heating to 350</a:t>
            </a:r>
            <a:r>
              <a:rPr lang="en-US" b="1" baseline="30000" dirty="0" smtClean="0"/>
              <a:t>o</a:t>
            </a:r>
            <a:r>
              <a:rPr lang="en-US" b="1" dirty="0" smtClean="0"/>
              <a:t>C</a:t>
            </a:r>
            <a:endParaRPr lang="en-US" b="1" dirty="0"/>
          </a:p>
        </p:txBody>
      </p:sp>
      <p:sp>
        <p:nvSpPr>
          <p:cNvPr id="6" name="TextBox 5"/>
          <p:cNvSpPr txBox="1"/>
          <p:nvPr/>
        </p:nvSpPr>
        <p:spPr>
          <a:xfrm>
            <a:off x="1069503" y="6194811"/>
            <a:ext cx="1681807" cy="369332"/>
          </a:xfrm>
          <a:prstGeom prst="rect">
            <a:avLst/>
          </a:prstGeom>
          <a:noFill/>
        </p:spPr>
        <p:txBody>
          <a:bodyPr wrap="none" rtlCol="0">
            <a:spAutoFit/>
          </a:bodyPr>
          <a:lstStyle/>
          <a:p>
            <a:pPr>
              <a:defRPr/>
            </a:pPr>
            <a:r>
              <a:rPr lang="en-US" dirty="0"/>
              <a:t>GBFS/SiO</a:t>
            </a:r>
            <a:r>
              <a:rPr lang="en-US" baseline="-25000" dirty="0"/>
              <a:t>2</a:t>
            </a:r>
            <a:r>
              <a:rPr lang="en-US" dirty="0"/>
              <a:t>/MGF</a:t>
            </a:r>
          </a:p>
        </p:txBody>
      </p:sp>
      <p:sp>
        <p:nvSpPr>
          <p:cNvPr id="7" name="TextBox 6"/>
          <p:cNvSpPr txBox="1"/>
          <p:nvPr/>
        </p:nvSpPr>
        <p:spPr>
          <a:xfrm>
            <a:off x="76200" y="729734"/>
            <a:ext cx="1231171" cy="369332"/>
          </a:xfrm>
          <a:prstGeom prst="rect">
            <a:avLst/>
          </a:prstGeom>
          <a:solidFill>
            <a:srgbClr val="00B0F0"/>
          </a:solidFill>
        </p:spPr>
        <p:txBody>
          <a:bodyPr wrap="none" rtlCol="0">
            <a:spAutoFit/>
          </a:bodyPr>
          <a:lstStyle/>
          <a:p>
            <a:r>
              <a:rPr lang="en-US" b="1" dirty="0" smtClean="0"/>
              <a:t>Before test</a:t>
            </a:r>
            <a:endParaRPr lang="en-US" b="1" dirty="0"/>
          </a:p>
        </p:txBody>
      </p:sp>
      <p:sp>
        <p:nvSpPr>
          <p:cNvPr id="8" name="TextBox 7"/>
          <p:cNvSpPr txBox="1"/>
          <p:nvPr/>
        </p:nvSpPr>
        <p:spPr>
          <a:xfrm>
            <a:off x="3962400" y="729734"/>
            <a:ext cx="2347950" cy="369332"/>
          </a:xfrm>
          <a:prstGeom prst="rect">
            <a:avLst/>
          </a:prstGeom>
          <a:solidFill>
            <a:srgbClr val="00B0F0"/>
          </a:solidFill>
        </p:spPr>
        <p:txBody>
          <a:bodyPr wrap="none" rtlCol="0">
            <a:spAutoFit/>
          </a:bodyPr>
          <a:lstStyle/>
          <a:p>
            <a:r>
              <a:rPr lang="en-US" b="1" dirty="0" smtClean="0"/>
              <a:t>After heating to 350</a:t>
            </a:r>
            <a:r>
              <a:rPr lang="en-US" b="1" baseline="30000" dirty="0" smtClean="0"/>
              <a:t>o</a:t>
            </a:r>
            <a:r>
              <a:rPr lang="en-US" b="1" dirty="0" smtClean="0"/>
              <a:t>C</a:t>
            </a:r>
            <a:endParaRPr lang="en-US" b="1" dirty="0"/>
          </a:p>
        </p:txBody>
      </p:sp>
    </p:spTree>
    <p:extLst>
      <p:ext uri="{BB962C8B-B14F-4D97-AF65-F5344CB8AC3E}">
        <p14:creationId xmlns:p14="http://schemas.microsoft.com/office/powerpoint/2010/main" val="3809091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8F8F8F"/>
      </a:accent3>
      <a:accent4>
        <a:srgbClr val="707070"/>
      </a:accent4>
      <a:accent5>
        <a:srgbClr val="B2C0D9"/>
      </a:accent5>
      <a:accent6>
        <a:srgbClr val="AE48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17014</TotalTime>
  <Words>2079</Words>
  <Application>Microsoft Office PowerPoint</Application>
  <PresentationFormat>On-screen Show (4:3)</PresentationFormat>
  <Paragraphs>339</Paragraphs>
  <Slides>15</Slides>
  <Notes>12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15</vt:i4>
      </vt:variant>
    </vt:vector>
  </HeadingPairs>
  <TitlesOfParts>
    <vt:vector size="18" baseType="lpstr">
      <vt:lpstr>Office Theme</vt:lpstr>
      <vt:lpstr>Default</vt:lpstr>
      <vt:lpstr>SPW 11.0 Graph</vt:lpstr>
      <vt:lpstr>PowerPoint Presentation</vt:lpstr>
      <vt:lpstr>Objectives and approach</vt:lpstr>
      <vt:lpstr>PowerPoint Presentation</vt:lpstr>
      <vt:lpstr>Matrix strength recovery (5 days of healing):  A+&gt;100%; A 80-99%; B 60-79%; C&lt;60% (10% CMF in all formulations)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Phases participating in self-healing</vt:lpstr>
      <vt:lpstr>PowerPoint Presentation</vt:lpstr>
      <vt:lpstr>PowerPoint Presentation</vt:lpstr>
      <vt:lpstr>PowerPoint Presentation</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Pyatina, Tatiana</dc:creator>
  <cp:lastModifiedBy>Pyatina, Tatiana</cp:lastModifiedBy>
  <cp:revision>124</cp:revision>
  <dcterms:created xsi:type="dcterms:W3CDTF">2017-02-09T19:57:50Z</dcterms:created>
  <dcterms:modified xsi:type="dcterms:W3CDTF">2017-04-19T17:45:04Z</dcterms:modified>
</cp:coreProperties>
</file>